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657" r:id="rId3"/>
    <p:sldId id="656" r:id="rId4"/>
    <p:sldId id="389" r:id="rId5"/>
    <p:sldId id="838" r:id="rId6"/>
    <p:sldId id="837" r:id="rId7"/>
    <p:sldId id="655" r:id="rId8"/>
    <p:sldId id="654" r:id="rId9"/>
    <p:sldId id="651" r:id="rId10"/>
    <p:sldId id="650" r:id="rId1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5C0"/>
    <a:srgbClr val="00A29E"/>
    <a:srgbClr val="AFFFFF"/>
    <a:srgbClr val="D46E2B"/>
    <a:srgbClr val="E89419"/>
    <a:srgbClr val="FAEB0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adziszewska\Downloads\NAUK_3740_XTAB_2022011211440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/>
              <a:t>Nakłady na B+R w relacji do PKB w % w 2019 roku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9647696"/>
        <c:axId val="2079639792"/>
      </c:barChart>
      <c:catAx>
        <c:axId val="207964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9639792"/>
        <c:crosses val="autoZero"/>
        <c:auto val="1"/>
        <c:lblAlgn val="ctr"/>
        <c:lblOffset val="100"/>
        <c:noMultiLvlLbl val="0"/>
      </c:catAx>
      <c:valAx>
        <c:axId val="2079639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07964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 udział przedsiębiorstw innowacyjnych w ogólnej liczbie przedsiębiorstw w Pomorskim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TABLICA!$B$2:$M$2</c:f>
              <c:numCache>
                <c:formatCode>#\ ##0.0</c:formatCode>
                <c:ptCount val="12"/>
                <c:pt idx="0">
                  <c:v>14.3</c:v>
                </c:pt>
                <c:pt idx="1">
                  <c:v>15.2</c:v>
                </c:pt>
                <c:pt idx="2">
                  <c:v>10.9</c:v>
                </c:pt>
                <c:pt idx="3">
                  <c:v>12.5</c:v>
                </c:pt>
                <c:pt idx="4">
                  <c:v>12.3</c:v>
                </c:pt>
                <c:pt idx="5">
                  <c:v>12.6</c:v>
                </c:pt>
                <c:pt idx="6">
                  <c:v>18.100000000000001</c:v>
                </c:pt>
                <c:pt idx="7">
                  <c:v>15.5</c:v>
                </c:pt>
                <c:pt idx="8">
                  <c:v>25.6</c:v>
                </c:pt>
                <c:pt idx="9">
                  <c:v>15.4</c:v>
                </c:pt>
                <c:pt idx="10">
                  <c:v>31.1</c:v>
                </c:pt>
                <c:pt idx="11">
                  <c:v>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29-40CD-A58D-131C90221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1034671"/>
        <c:axId val="1639614495"/>
      </c:lineChart>
      <c:catAx>
        <c:axId val="136103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9614495"/>
        <c:crosses val="autoZero"/>
        <c:auto val="1"/>
        <c:lblAlgn val="ctr"/>
        <c:lblOffset val="100"/>
        <c:noMultiLvlLbl val="0"/>
      </c:catAx>
      <c:valAx>
        <c:axId val="1639614495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6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Personel</a:t>
            </a:r>
            <a:r>
              <a:rPr lang="pl-PL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wewnętrzny B+R w 2021 r.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16-4CF5-A8AF-8F699518CF3E}"/>
              </c:ext>
            </c:extLst>
          </c:dPt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16-4CF5-A8AF-8F699518C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TABLICA!$A$2:$A$17</c:f>
              <c:strCache>
                <c:ptCount val="16"/>
                <c:pt idx="0">
                  <c:v>LUBUSKIE</c:v>
                </c:pt>
                <c:pt idx="1">
                  <c:v>ŚWIĘTOKRZYSKIE</c:v>
                </c:pt>
                <c:pt idx="2">
                  <c:v>OPOLSKIE</c:v>
                </c:pt>
                <c:pt idx="3">
                  <c:v>PODLASKIE</c:v>
                </c:pt>
                <c:pt idx="4">
                  <c:v>WARMIŃSKO-MAZURSKIE</c:v>
                </c:pt>
                <c:pt idx="5">
                  <c:v>ZACHODNIOPOMORSKIE</c:v>
                </c:pt>
                <c:pt idx="6">
                  <c:v>KUJAWSKO-POMORSKIE</c:v>
                </c:pt>
                <c:pt idx="7">
                  <c:v>PODKARPACKIE</c:v>
                </c:pt>
                <c:pt idx="8">
                  <c:v>LUBELSKIE</c:v>
                </c:pt>
                <c:pt idx="9">
                  <c:v>ŁÓDZKIE</c:v>
                </c:pt>
                <c:pt idx="10">
                  <c:v>WIELKOPOLSKIE</c:v>
                </c:pt>
                <c:pt idx="11">
                  <c:v>POMORSKIE</c:v>
                </c:pt>
                <c:pt idx="12">
                  <c:v>ŚLĄSKIE</c:v>
                </c:pt>
                <c:pt idx="13">
                  <c:v>DOLNOŚLĄSKIE</c:v>
                </c:pt>
                <c:pt idx="14">
                  <c:v>MAŁOPOLSKIE</c:v>
                </c:pt>
                <c:pt idx="15">
                  <c:v>MAZOWIECKIE</c:v>
                </c:pt>
              </c:strCache>
            </c:strRef>
          </c:cat>
          <c:val>
            <c:numRef>
              <c:f>TABLICA!$B$2:$B$17</c:f>
              <c:numCache>
                <c:formatCode>#\ ##0.0</c:formatCode>
                <c:ptCount val="16"/>
                <c:pt idx="0">
                  <c:v>1032.5999999999999</c:v>
                </c:pt>
                <c:pt idx="1">
                  <c:v>1330.6</c:v>
                </c:pt>
                <c:pt idx="2">
                  <c:v>1569</c:v>
                </c:pt>
                <c:pt idx="3">
                  <c:v>2395.8000000000002</c:v>
                </c:pt>
                <c:pt idx="4">
                  <c:v>2729.6</c:v>
                </c:pt>
                <c:pt idx="5">
                  <c:v>2830.5</c:v>
                </c:pt>
                <c:pt idx="6">
                  <c:v>5265.9</c:v>
                </c:pt>
                <c:pt idx="7">
                  <c:v>5446.3</c:v>
                </c:pt>
                <c:pt idx="8">
                  <c:v>5771.3</c:v>
                </c:pt>
                <c:pt idx="9">
                  <c:v>7652.2</c:v>
                </c:pt>
                <c:pt idx="10">
                  <c:v>9625.7000000000007</c:v>
                </c:pt>
                <c:pt idx="11">
                  <c:v>10245.700000000001</c:v>
                </c:pt>
                <c:pt idx="12">
                  <c:v>13101.6</c:v>
                </c:pt>
                <c:pt idx="13">
                  <c:v>14853.1</c:v>
                </c:pt>
                <c:pt idx="14">
                  <c:v>21835</c:v>
                </c:pt>
                <c:pt idx="15">
                  <c:v>49364.1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16-4CF5-A8AF-8F699518C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9217135"/>
        <c:axId val="2065250703"/>
      </c:barChart>
      <c:catAx>
        <c:axId val="181921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5250703"/>
        <c:crosses val="autoZero"/>
        <c:auto val="1"/>
        <c:lblAlgn val="ctr"/>
        <c:lblOffset val="100"/>
        <c:noMultiLvlLbl val="0"/>
      </c:catAx>
      <c:valAx>
        <c:axId val="206525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1921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Wynalazki w 2021 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TABLICA!$B$1</c:f>
              <c:strCache>
                <c:ptCount val="1"/>
                <c:pt idx="0">
                  <c:v>zgłoszenia w UPRP - 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F-4244-8817-8EB39A1FC01A}"/>
              </c:ext>
            </c:extLst>
          </c:dPt>
          <c:dLbls>
            <c:dLbl>
              <c:idx val="9"/>
              <c:layout>
                <c:manualLayout>
                  <c:x val="-2.5000000000000001E-2"/>
                  <c:y val="-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3F-4244-8817-8EB39A1FC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TABLICA!$A$2:$A$17</c:f>
              <c:strCache>
                <c:ptCount val="16"/>
                <c:pt idx="0">
                  <c:v>LUBUSKIE</c:v>
                </c:pt>
                <c:pt idx="1">
                  <c:v>OPOLSKIE</c:v>
                </c:pt>
                <c:pt idx="2">
                  <c:v>WARMIŃSKO-MAZURSKIE</c:v>
                </c:pt>
                <c:pt idx="3">
                  <c:v>PODLASKIE</c:v>
                </c:pt>
                <c:pt idx="4">
                  <c:v>ŚWIĘTOKRZYSKIE</c:v>
                </c:pt>
                <c:pt idx="5">
                  <c:v>KUJAWSKO-POMORSKIE</c:v>
                </c:pt>
                <c:pt idx="6">
                  <c:v>ZACHODNIOPOMORSKIE</c:v>
                </c:pt>
                <c:pt idx="7">
                  <c:v>ŁÓDZKIE</c:v>
                </c:pt>
                <c:pt idx="8">
                  <c:v>PODKARPACKIE</c:v>
                </c:pt>
                <c:pt idx="9">
                  <c:v>POMORSKIE</c:v>
                </c:pt>
                <c:pt idx="10">
                  <c:v>DOLNOŚLĄSKIE</c:v>
                </c:pt>
                <c:pt idx="11">
                  <c:v>LUBELSKIE</c:v>
                </c:pt>
                <c:pt idx="12">
                  <c:v>WIELKOPOLSKIE</c:v>
                </c:pt>
                <c:pt idx="13">
                  <c:v>MAŁOPOLSKIE</c:v>
                </c:pt>
                <c:pt idx="14">
                  <c:v>ŚLĄSKIE</c:v>
                </c:pt>
                <c:pt idx="15">
                  <c:v>MAZOWIECKIE</c:v>
                </c:pt>
              </c:strCache>
            </c:strRef>
          </c:cat>
          <c:val>
            <c:numRef>
              <c:f>TABLICA!$B$2:$B$17</c:f>
              <c:numCache>
                <c:formatCode>#,##0</c:formatCode>
                <c:ptCount val="16"/>
                <c:pt idx="0">
                  <c:v>35</c:v>
                </c:pt>
                <c:pt idx="1">
                  <c:v>35</c:v>
                </c:pt>
                <c:pt idx="2">
                  <c:v>54</c:v>
                </c:pt>
                <c:pt idx="3">
                  <c:v>71</c:v>
                </c:pt>
                <c:pt idx="4">
                  <c:v>71</c:v>
                </c:pt>
                <c:pt idx="5">
                  <c:v>103</c:v>
                </c:pt>
                <c:pt idx="6">
                  <c:v>143</c:v>
                </c:pt>
                <c:pt idx="7">
                  <c:v>187</c:v>
                </c:pt>
                <c:pt idx="8">
                  <c:v>187</c:v>
                </c:pt>
                <c:pt idx="9">
                  <c:v>192</c:v>
                </c:pt>
                <c:pt idx="10">
                  <c:v>254</c:v>
                </c:pt>
                <c:pt idx="11">
                  <c:v>254</c:v>
                </c:pt>
                <c:pt idx="12">
                  <c:v>304</c:v>
                </c:pt>
                <c:pt idx="13">
                  <c:v>345</c:v>
                </c:pt>
                <c:pt idx="14">
                  <c:v>443</c:v>
                </c:pt>
                <c:pt idx="15">
                  <c:v>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3F-4244-8817-8EB39A1FC01A}"/>
            </c:ext>
          </c:extLst>
        </c:ser>
        <c:ser>
          <c:idx val="1"/>
          <c:order val="1"/>
          <c:tx>
            <c:strRef>
              <c:f>TABLICA!$C$1</c:f>
              <c:strCache>
                <c:ptCount val="1"/>
                <c:pt idx="0">
                  <c:v>patenty udzielone przez UPRP - ogółem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3F-4244-8817-8EB39A1FC01A}"/>
              </c:ext>
            </c:extLst>
          </c:dPt>
          <c:dLbls>
            <c:dLbl>
              <c:idx val="9"/>
              <c:layout>
                <c:manualLayout>
                  <c:x val="1.6666666666666666E-2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3F-4244-8817-8EB39A1FC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TABLICA!$A$2:$A$17</c:f>
              <c:strCache>
                <c:ptCount val="16"/>
                <c:pt idx="0">
                  <c:v>LUBUSKIE</c:v>
                </c:pt>
                <c:pt idx="1">
                  <c:v>OPOLSKIE</c:v>
                </c:pt>
                <c:pt idx="2">
                  <c:v>WARMIŃSKO-MAZURSKIE</c:v>
                </c:pt>
                <c:pt idx="3">
                  <c:v>PODLASKIE</c:v>
                </c:pt>
                <c:pt idx="4">
                  <c:v>ŚWIĘTOKRZYSKIE</c:v>
                </c:pt>
                <c:pt idx="5">
                  <c:v>KUJAWSKO-POMORSKIE</c:v>
                </c:pt>
                <c:pt idx="6">
                  <c:v>ZACHODNIOPOMORSKIE</c:v>
                </c:pt>
                <c:pt idx="7">
                  <c:v>ŁÓDZKIE</c:v>
                </c:pt>
                <c:pt idx="8">
                  <c:v>PODKARPACKIE</c:v>
                </c:pt>
                <c:pt idx="9">
                  <c:v>POMORSKIE</c:v>
                </c:pt>
                <c:pt idx="10">
                  <c:v>DOLNOŚLĄSKIE</c:v>
                </c:pt>
                <c:pt idx="11">
                  <c:v>LUBELSKIE</c:v>
                </c:pt>
                <c:pt idx="12">
                  <c:v>WIELKOPOLSKIE</c:v>
                </c:pt>
                <c:pt idx="13">
                  <c:v>MAŁOPOLSKIE</c:v>
                </c:pt>
                <c:pt idx="14">
                  <c:v>ŚLĄSKIE</c:v>
                </c:pt>
                <c:pt idx="15">
                  <c:v>MAZOWIECKIE</c:v>
                </c:pt>
              </c:strCache>
            </c:strRef>
          </c:cat>
          <c:val>
            <c:numRef>
              <c:f>TABLICA!$C$2:$C$17</c:f>
              <c:numCache>
                <c:formatCode>#,##0</c:formatCode>
                <c:ptCount val="16"/>
                <c:pt idx="0">
                  <c:v>35</c:v>
                </c:pt>
                <c:pt idx="1">
                  <c:v>76</c:v>
                </c:pt>
                <c:pt idx="2">
                  <c:v>37</c:v>
                </c:pt>
                <c:pt idx="3">
                  <c:v>66</c:v>
                </c:pt>
                <c:pt idx="4">
                  <c:v>59</c:v>
                </c:pt>
                <c:pt idx="5">
                  <c:v>101</c:v>
                </c:pt>
                <c:pt idx="6">
                  <c:v>139</c:v>
                </c:pt>
                <c:pt idx="7">
                  <c:v>227</c:v>
                </c:pt>
                <c:pt idx="8">
                  <c:v>173</c:v>
                </c:pt>
                <c:pt idx="9">
                  <c:v>119</c:v>
                </c:pt>
                <c:pt idx="10">
                  <c:v>332</c:v>
                </c:pt>
                <c:pt idx="11">
                  <c:v>274</c:v>
                </c:pt>
                <c:pt idx="12">
                  <c:v>267</c:v>
                </c:pt>
                <c:pt idx="13">
                  <c:v>364</c:v>
                </c:pt>
                <c:pt idx="14">
                  <c:v>413</c:v>
                </c:pt>
                <c:pt idx="15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3F-4244-8817-8EB39A1FC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410799"/>
        <c:axId val="1374099775"/>
      </c:barChart>
      <c:catAx>
        <c:axId val="174341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4099775"/>
        <c:crosses val="autoZero"/>
        <c:auto val="1"/>
        <c:lblAlgn val="ctr"/>
        <c:lblOffset val="100"/>
        <c:noMultiLvlLbl val="0"/>
      </c:catAx>
      <c:valAx>
        <c:axId val="137409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341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Nakłady</a:t>
            </a:r>
            <a:r>
              <a:rPr lang="pl-PL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na B+R w relacji do PKB w 2021 r</a:t>
            </a:r>
            <a:r>
              <a:rPr lang="pl-PL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D6-429A-840B-C10394E2FA04}"/>
              </c:ext>
            </c:extLst>
          </c:dPt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6-429A-840B-C10394E2FA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TABLICA!$A$2:$A$17</c:f>
              <c:strCache>
                <c:ptCount val="16"/>
                <c:pt idx="0">
                  <c:v>LUBUSKIE</c:v>
                </c:pt>
                <c:pt idx="1">
                  <c:v>ŚWIĘTOKRZYSKIE</c:v>
                </c:pt>
                <c:pt idx="2">
                  <c:v>OPOLSKIE</c:v>
                </c:pt>
                <c:pt idx="3">
                  <c:v>ZACHODNIOPOMORSKIE</c:v>
                </c:pt>
                <c:pt idx="4">
                  <c:v>PODLASKIE</c:v>
                </c:pt>
                <c:pt idx="5">
                  <c:v>WIELKOPOLSKIE</c:v>
                </c:pt>
                <c:pt idx="6">
                  <c:v>ŚLĄSKIE</c:v>
                </c:pt>
                <c:pt idx="7">
                  <c:v>KUJAWSKO-POMORSKIE</c:v>
                </c:pt>
                <c:pt idx="8">
                  <c:v>ŁÓDZKIE</c:v>
                </c:pt>
                <c:pt idx="9">
                  <c:v>LUBELSKIE</c:v>
                </c:pt>
                <c:pt idx="10">
                  <c:v>WARMIŃSKO-MAZURSKIE</c:v>
                </c:pt>
                <c:pt idx="11">
                  <c:v>PODKARPACKIE</c:v>
                </c:pt>
                <c:pt idx="12">
                  <c:v>DOLNOŚLĄSKIE</c:v>
                </c:pt>
                <c:pt idx="13">
                  <c:v>POMORSKIE</c:v>
                </c:pt>
                <c:pt idx="14">
                  <c:v>MAZOWIECKIE</c:v>
                </c:pt>
                <c:pt idx="15">
                  <c:v>MAŁOPOLSKIE</c:v>
                </c:pt>
              </c:strCache>
            </c:strRef>
          </c:cat>
          <c:val>
            <c:numRef>
              <c:f>TABLICA!$B$2:$B$17</c:f>
              <c:numCache>
                <c:formatCode>#,##0.00</c:formatCode>
                <c:ptCount val="16"/>
                <c:pt idx="0">
                  <c:v>0.34</c:v>
                </c:pt>
                <c:pt idx="1">
                  <c:v>0.48</c:v>
                </c:pt>
                <c:pt idx="2">
                  <c:v>0.57999999999999996</c:v>
                </c:pt>
                <c:pt idx="3">
                  <c:v>0.65</c:v>
                </c:pt>
                <c:pt idx="4">
                  <c:v>0.87</c:v>
                </c:pt>
                <c:pt idx="5">
                  <c:v>0.9</c:v>
                </c:pt>
                <c:pt idx="6">
                  <c:v>0.95</c:v>
                </c:pt>
                <c:pt idx="7">
                  <c:v>1.02</c:v>
                </c:pt>
                <c:pt idx="8">
                  <c:v>1.1299999999999999</c:v>
                </c:pt>
                <c:pt idx="9">
                  <c:v>1.1399999999999999</c:v>
                </c:pt>
                <c:pt idx="10">
                  <c:v>1.21</c:v>
                </c:pt>
                <c:pt idx="11">
                  <c:v>1.29</c:v>
                </c:pt>
                <c:pt idx="12">
                  <c:v>1.39</c:v>
                </c:pt>
                <c:pt idx="13">
                  <c:v>1.84</c:v>
                </c:pt>
                <c:pt idx="14">
                  <c:v>2.16</c:v>
                </c:pt>
                <c:pt idx="15">
                  <c:v>2.5099999999999998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6-429A-840B-C10394E2F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8040687"/>
        <c:axId val="911475199"/>
      </c:barChart>
      <c:catAx>
        <c:axId val="198804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11475199"/>
        <c:crosses val="autoZero"/>
        <c:auto val="1"/>
        <c:lblAlgn val="ctr"/>
        <c:lblOffset val="100"/>
        <c:noMultiLvlLbl val="0"/>
      </c:catAx>
      <c:valAx>
        <c:axId val="91147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804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redni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udział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przedsiębiorstw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innowacyjnych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ogólnej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liczbie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przedsiębiorstw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w 2021 r.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TABLICA!$B$1</c:f>
              <c:strCache>
                <c:ptCount val="1"/>
                <c:pt idx="0">
                  <c:v>średni udział przedsiębiorstw innowacyjnych w ogólnej liczbie przedsiębiorstw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6F-4F1B-BE3A-9AA2E1EF3C42}"/>
              </c:ext>
            </c:extLst>
          </c:dPt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F-4F1B-BE3A-9AA2E1EF3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TABLICA!$A$2:$A$17</c:f>
              <c:strCache>
                <c:ptCount val="16"/>
                <c:pt idx="0">
                  <c:v>ZACHODNIOPOMORSKIE</c:v>
                </c:pt>
                <c:pt idx="1">
                  <c:v>LUBUSKIE</c:v>
                </c:pt>
                <c:pt idx="2">
                  <c:v>ŚWIĘTOKRZYSKIE</c:v>
                </c:pt>
                <c:pt idx="3">
                  <c:v>KUJAWSKO-POMORSKIE</c:v>
                </c:pt>
                <c:pt idx="4">
                  <c:v>OPOLSKIE</c:v>
                </c:pt>
                <c:pt idx="5">
                  <c:v>WIELKOPOLSKIE</c:v>
                </c:pt>
                <c:pt idx="6">
                  <c:v>ŁÓDZKIE</c:v>
                </c:pt>
                <c:pt idx="7">
                  <c:v>LUBELSKIE</c:v>
                </c:pt>
                <c:pt idx="8">
                  <c:v>WARMIŃSKO-MAZURSKIE</c:v>
                </c:pt>
                <c:pt idx="9">
                  <c:v>ŚLĄSKIE</c:v>
                </c:pt>
                <c:pt idx="10">
                  <c:v>MAŁOPOLSKIE</c:v>
                </c:pt>
                <c:pt idx="11">
                  <c:v>DOLNOŚLĄSKIE</c:v>
                </c:pt>
                <c:pt idx="12">
                  <c:v>PODKARPACKIE</c:v>
                </c:pt>
                <c:pt idx="13">
                  <c:v>PODLASKIE</c:v>
                </c:pt>
                <c:pt idx="14">
                  <c:v>POMORSKIE</c:v>
                </c:pt>
                <c:pt idx="15">
                  <c:v>MAZOWIECKIE</c:v>
                </c:pt>
              </c:strCache>
            </c:strRef>
          </c:cat>
          <c:val>
            <c:numRef>
              <c:f>TABLICA!$B$2:$B$17</c:f>
              <c:numCache>
                <c:formatCode>#\ ##0.0</c:formatCode>
                <c:ptCount val="16"/>
                <c:pt idx="0">
                  <c:v>12.3</c:v>
                </c:pt>
                <c:pt idx="1">
                  <c:v>13.6</c:v>
                </c:pt>
                <c:pt idx="2">
                  <c:v>14.2</c:v>
                </c:pt>
                <c:pt idx="3">
                  <c:v>15.9</c:v>
                </c:pt>
                <c:pt idx="4">
                  <c:v>17.3</c:v>
                </c:pt>
                <c:pt idx="5">
                  <c:v>18.100000000000001</c:v>
                </c:pt>
                <c:pt idx="6">
                  <c:v>18.600000000000001</c:v>
                </c:pt>
                <c:pt idx="7">
                  <c:v>19.5</c:v>
                </c:pt>
                <c:pt idx="8">
                  <c:v>21</c:v>
                </c:pt>
                <c:pt idx="9">
                  <c:v>22.1</c:v>
                </c:pt>
                <c:pt idx="10">
                  <c:v>22.5</c:v>
                </c:pt>
                <c:pt idx="11">
                  <c:v>22.7</c:v>
                </c:pt>
                <c:pt idx="12">
                  <c:v>22.9</c:v>
                </c:pt>
                <c:pt idx="13">
                  <c:v>23.1</c:v>
                </c:pt>
                <c:pt idx="14">
                  <c:v>23.7</c:v>
                </c:pt>
                <c:pt idx="15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F-4F1B-BE3A-9AA2E1EF3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32495"/>
        <c:axId val="1634692367"/>
      </c:barChart>
      <c:catAx>
        <c:axId val="3713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4692367"/>
        <c:crosses val="autoZero"/>
        <c:auto val="1"/>
        <c:lblAlgn val="ctr"/>
        <c:lblOffset val="100"/>
        <c:noMultiLvlLbl val="0"/>
      </c:catAx>
      <c:valAx>
        <c:axId val="163469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13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+mn-lt"/>
                <a:cs typeface="Arial" panose="020B0604020202020204" pitchFamily="34" charset="0"/>
              </a:rPr>
              <a:t>P</a:t>
            </a:r>
            <a:r>
              <a:rPr lang="pl-PL" sz="1800" b="1" dirty="0" err="1">
                <a:latin typeface="+mn-lt"/>
                <a:cs typeface="Arial" panose="020B0604020202020204" pitchFamily="34" charset="0"/>
              </a:rPr>
              <a:t>ersonel</a:t>
            </a:r>
            <a:r>
              <a:rPr lang="pl-PL" sz="1800" b="1" baseline="0" dirty="0">
                <a:latin typeface="+mn-lt"/>
                <a:cs typeface="Arial" panose="020B0604020202020204" pitchFamily="34" charset="0"/>
              </a:rPr>
              <a:t> wewnętrzny B+R w pomorskim</a:t>
            </a:r>
            <a:endParaRPr lang="en-US" sz="1800" b="1" dirty="0">
              <a:latin typeface="+mn-lt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7049888"/>
        <c:axId val="1487046976"/>
      </c:barChart>
      <c:catAx>
        <c:axId val="148704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7046976"/>
        <c:crosses val="autoZero"/>
        <c:auto val="1"/>
        <c:lblAlgn val="ctr"/>
        <c:lblOffset val="100"/>
        <c:noMultiLvlLbl val="0"/>
      </c:catAx>
      <c:valAx>
        <c:axId val="1487046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48704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Personel wewnętrzny B+R w Pomorskim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TABLICA!$A$2</c:f>
              <c:strCache>
                <c:ptCount val="1"/>
                <c:pt idx="0">
                  <c:v>POMORSKIE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649E-3"/>
                  <c:y val="-1.8587780694079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3-4C64-9A9E-20AB1D5960F4}"/>
                </c:ext>
              </c:extLst>
            </c:dLbl>
            <c:dLbl>
              <c:idx val="1"/>
              <c:layout>
                <c:manualLayout>
                  <c:x val="0"/>
                  <c:y val="-9.3285214348206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3-4C64-9A9E-20AB1D5960F4}"/>
                </c:ext>
              </c:extLst>
            </c:dLbl>
            <c:dLbl>
              <c:idx val="2"/>
              <c:layout>
                <c:manualLayout>
                  <c:x val="2.777777777777676E-3"/>
                  <c:y val="-9.3285214348206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3-4C64-9A9E-20AB1D5960F4}"/>
                </c:ext>
              </c:extLst>
            </c:dLbl>
            <c:dLbl>
              <c:idx val="3"/>
              <c:layout>
                <c:manualLayout>
                  <c:x val="0"/>
                  <c:y val="-4.69889180519101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3-4C64-9A9E-20AB1D5960F4}"/>
                </c:ext>
              </c:extLst>
            </c:dLbl>
            <c:dLbl>
              <c:idx val="4"/>
              <c:layout>
                <c:manualLayout>
                  <c:x val="-1.0185067526415994E-16"/>
                  <c:y val="-4.69889180519101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3-4C64-9A9E-20AB1D596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TABLICA!$B$1:$F$1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TABLICA!$B$2:$F$2</c:f>
              <c:numCache>
                <c:formatCode>#\ ##0.0</c:formatCode>
                <c:ptCount val="5"/>
                <c:pt idx="0">
                  <c:v>7481.8</c:v>
                </c:pt>
                <c:pt idx="1">
                  <c:v>8504.7999999999993</c:v>
                </c:pt>
                <c:pt idx="2">
                  <c:v>8835.2000000000007</c:v>
                </c:pt>
                <c:pt idx="3">
                  <c:v>9719.2999999999993</c:v>
                </c:pt>
                <c:pt idx="4">
                  <c:v>10245.700000000001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D3-4C64-9A9E-20AB1D5960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74749711"/>
        <c:axId val="1634448655"/>
      </c:barChart>
      <c:catAx>
        <c:axId val="137474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4448655"/>
        <c:crosses val="autoZero"/>
        <c:auto val="1"/>
        <c:lblAlgn val="ctr"/>
        <c:lblOffset val="100"/>
        <c:noMultiLvlLbl val="0"/>
      </c:catAx>
      <c:valAx>
        <c:axId val="1634448655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7474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22409776902887138"/>
          <c:w val="0.93888888888888888"/>
          <c:h val="0.61228310002916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TABLICA!$A$2</c:f>
              <c:strCache>
                <c:ptCount val="1"/>
                <c:pt idx="0">
                  <c:v>zgłoszenia w UPRP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TABLICA!$B$1:$F$1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TABLICA!$B$2:$F$2</c:f>
              <c:numCache>
                <c:formatCode>#,##0</c:formatCode>
                <c:ptCount val="5"/>
                <c:pt idx="0">
                  <c:v>186</c:v>
                </c:pt>
                <c:pt idx="1">
                  <c:v>207</c:v>
                </c:pt>
                <c:pt idx="2">
                  <c:v>194</c:v>
                </c:pt>
                <c:pt idx="3">
                  <c:v>223</c:v>
                </c:pt>
                <c:pt idx="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8-41C8-9A52-9D0FE982979E}"/>
            </c:ext>
          </c:extLst>
        </c:ser>
        <c:ser>
          <c:idx val="1"/>
          <c:order val="1"/>
          <c:tx>
            <c:strRef>
              <c:f>TABLICA!$A$3</c:f>
              <c:strCache>
                <c:ptCount val="1"/>
                <c:pt idx="0">
                  <c:v>patenty udzielone przez UPRP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TABLICA!$B$1:$F$1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TABLICA!$B$3:$F$3</c:f>
              <c:numCache>
                <c:formatCode>#,##0</c:formatCode>
                <c:ptCount val="5"/>
                <c:pt idx="0">
                  <c:v>130</c:v>
                </c:pt>
                <c:pt idx="1">
                  <c:v>136</c:v>
                </c:pt>
                <c:pt idx="2">
                  <c:v>160</c:v>
                </c:pt>
                <c:pt idx="3">
                  <c:v>110</c:v>
                </c:pt>
                <c:pt idx="4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8-41C8-9A52-9D0FE9829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33473935"/>
        <c:axId val="1634695279"/>
      </c:barChart>
      <c:catAx>
        <c:axId val="16334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4695279"/>
        <c:crosses val="autoZero"/>
        <c:auto val="1"/>
        <c:lblAlgn val="ctr"/>
        <c:lblOffset val="100"/>
        <c:noMultiLvlLbl val="0"/>
      </c:catAx>
      <c:valAx>
        <c:axId val="163469527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334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5904418197725274E-2"/>
          <c:y val="0.93151368913014632"/>
          <c:w val="0.96263560804899362"/>
          <c:h val="6.8486136646474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Nakłady</a:t>
            </a:r>
            <a:r>
              <a:rPr lang="pl-PL" sz="1600" b="1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B+R w relacji do PKB w Pomorskim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290266841644794"/>
          <c:y val="7.15307582260371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TABLICA!$A$2</c:f>
              <c:strCache>
                <c:ptCount val="1"/>
                <c:pt idx="0">
                  <c:v>POMORSKIE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TABLICA!$B$2:$G$2</c:f>
              <c:numCache>
                <c:formatCode>#,##0.00</c:formatCode>
                <c:ptCount val="6"/>
                <c:pt idx="0">
                  <c:v>1.1399999999999999</c:v>
                </c:pt>
                <c:pt idx="1">
                  <c:v>1.08</c:v>
                </c:pt>
                <c:pt idx="2">
                  <c:v>1.4</c:v>
                </c:pt>
                <c:pt idx="3">
                  <c:v>1.69</c:v>
                </c:pt>
                <c:pt idx="4">
                  <c:v>1.74</c:v>
                </c:pt>
                <c:pt idx="5">
                  <c:v>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B-42BB-8A4F-9F8CA3161A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1032671"/>
        <c:axId val="1751757359"/>
      </c:barChart>
      <c:catAx>
        <c:axId val="136103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51757359"/>
        <c:crosses val="autoZero"/>
        <c:auto val="1"/>
        <c:lblAlgn val="ctr"/>
        <c:lblOffset val="100"/>
        <c:noMultiLvlLbl val="0"/>
      </c:catAx>
      <c:valAx>
        <c:axId val="1751757359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36103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1FA4-1DE5-4133-AD88-629ADC31B2BC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FA590-D73E-4C75-95A8-49DA52E1B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33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77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93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14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79B52-C575-4F6B-972D-98D042935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B889D5-C9AD-4259-B02B-FDA053A38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77F71D-45F5-4BD3-9FAC-492DCD26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B8B8C2-0526-4897-9FF0-620D48F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7EBBD2-E6AB-481D-AF7B-87DAFE6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37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132024-7FD4-45D5-BA9F-383B978A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C03CA21-D60D-43C2-82DE-2D9B336C4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91DA5C-B749-4256-B946-C300011A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1A6E82-E82F-4E21-9836-974834BE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892A27-56EC-4AE8-860B-8A2D17E6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2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F66749D-3E0C-48A8-95A2-7499F2B30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8BF878F-8AD8-424F-AF00-446FE26C5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C1A015-E99D-4556-894E-80658E15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4F6699-B0B9-4861-AB17-1256BB7C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48A8C6-2ED7-4DD8-A43F-ABF591BA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96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908050"/>
            <a:ext cx="5471584" cy="4752976"/>
          </a:xfrm>
          <a:prstGeom prst="rect">
            <a:avLst/>
          </a:prstGeom>
        </p:spPr>
        <p:txBody>
          <a:bodyPr/>
          <a:lstStyle>
            <a:lvl1pPr marL="171450" marR="0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571500" marR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2"/>
            <a:endParaRPr lang="pl-PL"/>
          </a:p>
          <a:p>
            <a:pPr lvl="0"/>
            <a:endParaRPr lang="pl-PL"/>
          </a:p>
          <a:p>
            <a:pPr marL="742950" marR="0" lvl="1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" name="Łącznik prosty 86">
            <a:extLst>
              <a:ext uri="{FF2B5EF4-FFF2-40B4-BE49-F238E27FC236}">
                <a16:creationId xmlns:a16="http://schemas.microsoft.com/office/drawing/2014/main" id="{3C4C46D3-1181-4940-BB62-A344FD377F99}"/>
              </a:ext>
            </a:extLst>
          </p:cNvPr>
          <p:cNvCxnSpPr>
            <a:cxnSpLocks/>
          </p:cNvCxnSpPr>
          <p:nvPr userDrawn="1"/>
        </p:nvCxnSpPr>
        <p:spPr>
          <a:xfrm>
            <a:off x="1007435" y="229290"/>
            <a:ext cx="0" cy="35299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49">
            <a:extLst>
              <a:ext uri="{FF2B5EF4-FFF2-40B4-BE49-F238E27FC236}">
                <a16:creationId xmlns:a16="http://schemas.microsoft.com/office/drawing/2014/main" id="{3F9014BF-552E-4EAB-8EFD-5409BC1B9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99419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kolumna tekstu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908050"/>
            <a:ext cx="5471584" cy="475297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1007435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ymbol zastępczy obrazu 65"/>
          <p:cNvSpPr>
            <a:spLocks noGrp="1"/>
          </p:cNvSpPr>
          <p:nvPr>
            <p:ph type="pic" sz="quarter" idx="13"/>
          </p:nvPr>
        </p:nvSpPr>
        <p:spPr>
          <a:xfrm>
            <a:off x="6288618" y="908049"/>
            <a:ext cx="5471583" cy="4752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/>
          </a:p>
        </p:txBody>
      </p:sp>
      <p:sp>
        <p:nvSpPr>
          <p:cNvPr id="9" name="Symbol zastępczy tekstu 49">
            <a:extLst>
              <a:ext uri="{FF2B5EF4-FFF2-40B4-BE49-F238E27FC236}">
                <a16:creationId xmlns:a16="http://schemas.microsoft.com/office/drawing/2014/main" id="{C98BFDB8-D882-4AF0-B478-6DF2137A6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6868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908051"/>
            <a:ext cx="5471584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2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6288618" y="908050"/>
            <a:ext cx="5471583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2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</p:txBody>
      </p:sp>
      <p:sp>
        <p:nvSpPr>
          <p:cNvPr id="8" name="Symbol zastępczy tekstu 49">
            <a:extLst>
              <a:ext uri="{FF2B5EF4-FFF2-40B4-BE49-F238E27FC236}">
                <a16:creationId xmlns:a16="http://schemas.microsoft.com/office/drawing/2014/main" id="{73331149-9009-4259-97B0-D59BAE8AE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40698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908051"/>
            <a:ext cx="5471584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2"/>
            <a:endParaRPr lang="pl-PL"/>
          </a:p>
        </p:txBody>
      </p:sp>
      <p:sp>
        <p:nvSpPr>
          <p:cNvPr id="7" name="Symbol zastępczy tekstu 49">
            <a:extLst>
              <a:ext uri="{FF2B5EF4-FFF2-40B4-BE49-F238E27FC236}">
                <a16:creationId xmlns:a16="http://schemas.microsoft.com/office/drawing/2014/main" id="{09E1FBCB-58CC-49EF-A2EE-D5B1CF45C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427132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+ 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49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908051"/>
            <a:ext cx="5471584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Obraz</a:t>
            </a:r>
          </a:p>
        </p:txBody>
      </p:sp>
      <p:sp>
        <p:nvSpPr>
          <p:cNvPr id="52" name="Symbol zastępczy tekstu 51"/>
          <p:cNvSpPr>
            <a:spLocks noGrp="1"/>
          </p:cNvSpPr>
          <p:nvPr>
            <p:ph type="body" sz="quarter" idx="14" hasCustomPrompt="1"/>
          </p:nvPr>
        </p:nvSpPr>
        <p:spPr>
          <a:xfrm>
            <a:off x="6288618" y="908051"/>
            <a:ext cx="5471583" cy="4752975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lang="pl-PL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Stosuj, gdy tekst ma zilustrować obraz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" name="Symbol zastępczy tekstu 49">
            <a:extLst>
              <a:ext uri="{FF2B5EF4-FFF2-40B4-BE49-F238E27FC236}">
                <a16:creationId xmlns:a16="http://schemas.microsoft.com/office/drawing/2014/main" id="{ED9C78CD-4BC7-4B7D-9604-3CCD2DC388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135154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2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2059149" y="1135690"/>
            <a:ext cx="9701051" cy="21938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47821" y="1674724"/>
            <a:ext cx="1487659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2059149" y="3566704"/>
            <a:ext cx="9701051" cy="202256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47821" y="4020115"/>
            <a:ext cx="1487659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447821" y="3426728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tekstu 49">
            <a:extLst>
              <a:ext uri="{FF2B5EF4-FFF2-40B4-BE49-F238E27FC236}">
                <a16:creationId xmlns:a16="http://schemas.microsoft.com/office/drawing/2014/main" id="{6D189960-7F57-42F5-8425-020615E9A9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615195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3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2059149" y="908050"/>
            <a:ext cx="9701051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Century Gothic" panose="020B0502020202020204" pitchFamily="34" charset="0"/>
              <a:buChar char="◦"/>
              <a:defRPr sz="1000"/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2059149" y="4213678"/>
            <a:ext cx="9701051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623392" y="1124744"/>
            <a:ext cx="1248139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2059149" y="2560864"/>
            <a:ext cx="9701051" cy="1415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lang="pl-PL" sz="1000" b="0" i="0" baseline="0" dirty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Century Gothic" panose="020B0502020202020204" pitchFamily="34" charset="0"/>
              <a:buChar char="◦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/>
              <a:t>Rekomendacja 2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623392" y="2780928"/>
            <a:ext cx="1248139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623392" y="4437112"/>
            <a:ext cx="1248139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447821" y="2420888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447821" y="4077072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49">
            <a:extLst>
              <a:ext uri="{FF2B5EF4-FFF2-40B4-BE49-F238E27FC236}">
                <a16:creationId xmlns:a16="http://schemas.microsoft.com/office/drawing/2014/main" id="{7D430C06-1525-4E76-8363-1AA8CE80C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80721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4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2059149" y="908051"/>
            <a:ext cx="9701051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2059149" y="3311705"/>
            <a:ext cx="9701051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650839" y="1016183"/>
            <a:ext cx="1095100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2059149" y="2109878"/>
            <a:ext cx="9701051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650839" y="2220073"/>
            <a:ext cx="1095100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650838" y="3414057"/>
            <a:ext cx="1095100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535497" y="2032634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535497" y="3237395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ymbol zastępczy tekstu 58"/>
          <p:cNvSpPr>
            <a:spLocks noGrp="1"/>
          </p:cNvSpPr>
          <p:nvPr>
            <p:ph type="body" sz="quarter" idx="24" hasCustomPrompt="1"/>
          </p:nvPr>
        </p:nvSpPr>
        <p:spPr>
          <a:xfrm>
            <a:off x="2059149" y="4513533"/>
            <a:ext cx="9701051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62" name="Symbol zastępczy obrazu 48"/>
          <p:cNvSpPr>
            <a:spLocks noGrp="1"/>
          </p:cNvSpPr>
          <p:nvPr>
            <p:ph type="pic" sz="quarter" idx="25" hasCustomPrompt="1"/>
          </p:nvPr>
        </p:nvSpPr>
        <p:spPr>
          <a:xfrm>
            <a:off x="649071" y="4621665"/>
            <a:ext cx="1095100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535497" y="4442156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49">
            <a:extLst>
              <a:ext uri="{FF2B5EF4-FFF2-40B4-BE49-F238E27FC236}">
                <a16:creationId xmlns:a16="http://schemas.microsoft.com/office/drawing/2014/main" id="{FB757C09-AC3D-43C7-A60A-EF0E7EF30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4610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15890-69CA-4D72-BDA3-C87EE877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77B7EA-19FD-41C6-98A3-8EF513CEA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26CB07-97F3-4376-B977-C7C101A6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26BE81-2415-4892-8679-1C4A5B4C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9A9E7E-9382-4AF1-8A4D-A1F9A70F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680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5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2063552" y="908051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2059149" y="2877485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719403" y="980728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2060855" y="1892768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719403" y="1952836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719403" y="2924944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0" name="Symbol zastępczy obrazu 48"/>
          <p:cNvSpPr>
            <a:spLocks noGrp="1"/>
          </p:cNvSpPr>
          <p:nvPr>
            <p:ph type="pic" sz="quarter" idx="23" hasCustomPrompt="1"/>
          </p:nvPr>
        </p:nvSpPr>
        <p:spPr>
          <a:xfrm>
            <a:off x="719403" y="3897052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1" name="Symbol zastępczy obrazu 48"/>
          <p:cNvSpPr>
            <a:spLocks noGrp="1"/>
          </p:cNvSpPr>
          <p:nvPr>
            <p:ph type="pic" sz="quarter" idx="24" hasCustomPrompt="1"/>
          </p:nvPr>
        </p:nvSpPr>
        <p:spPr>
          <a:xfrm>
            <a:off x="719403" y="4869160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2" name="Symbol zastępczy tekstu 58"/>
          <p:cNvSpPr>
            <a:spLocks noGrp="1"/>
          </p:cNvSpPr>
          <p:nvPr>
            <p:ph type="body" sz="quarter" idx="25" hasCustomPrompt="1"/>
          </p:nvPr>
        </p:nvSpPr>
        <p:spPr>
          <a:xfrm>
            <a:off x="2048383" y="4846920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5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3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2059149" y="3862202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431253" y="1802313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47"/>
          <p:cNvCxnSpPr/>
          <p:nvPr userDrawn="1"/>
        </p:nvCxnSpPr>
        <p:spPr>
          <a:xfrm>
            <a:off x="431253" y="2780928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oliniowy 47"/>
          <p:cNvCxnSpPr/>
          <p:nvPr userDrawn="1"/>
        </p:nvCxnSpPr>
        <p:spPr>
          <a:xfrm>
            <a:off x="431253" y="3769375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47"/>
          <p:cNvCxnSpPr/>
          <p:nvPr userDrawn="1"/>
        </p:nvCxnSpPr>
        <p:spPr>
          <a:xfrm>
            <a:off x="454521" y="4757823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tekstu 49">
            <a:extLst>
              <a:ext uri="{FF2B5EF4-FFF2-40B4-BE49-F238E27FC236}">
                <a16:creationId xmlns:a16="http://schemas.microsoft.com/office/drawing/2014/main" id="{33E836DD-49EE-48F4-AC71-C3E0F8BA12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40063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komendacje 5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2063552" y="908051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2059149" y="2877485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719403" y="980728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2060855" y="1892768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719403" y="1952836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719403" y="2924944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0" name="Symbol zastępczy obrazu 48"/>
          <p:cNvSpPr>
            <a:spLocks noGrp="1"/>
          </p:cNvSpPr>
          <p:nvPr>
            <p:ph type="pic" sz="quarter" idx="23" hasCustomPrompt="1"/>
          </p:nvPr>
        </p:nvSpPr>
        <p:spPr>
          <a:xfrm>
            <a:off x="719403" y="3897052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1" name="Symbol zastępczy obrazu 48"/>
          <p:cNvSpPr>
            <a:spLocks noGrp="1"/>
          </p:cNvSpPr>
          <p:nvPr>
            <p:ph type="pic" sz="quarter" idx="24" hasCustomPrompt="1"/>
          </p:nvPr>
        </p:nvSpPr>
        <p:spPr>
          <a:xfrm>
            <a:off x="719403" y="4869160"/>
            <a:ext cx="959595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2" name="Symbol zastępczy tekstu 58"/>
          <p:cNvSpPr>
            <a:spLocks noGrp="1"/>
          </p:cNvSpPr>
          <p:nvPr>
            <p:ph type="body" sz="quarter" idx="25" hasCustomPrompt="1"/>
          </p:nvPr>
        </p:nvSpPr>
        <p:spPr>
          <a:xfrm>
            <a:off x="2048383" y="4846920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5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3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2059149" y="3862202"/>
            <a:ext cx="9701051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431253" y="1802313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47"/>
          <p:cNvCxnSpPr/>
          <p:nvPr userDrawn="1"/>
        </p:nvCxnSpPr>
        <p:spPr>
          <a:xfrm>
            <a:off x="431253" y="2780928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oliniowy 47"/>
          <p:cNvCxnSpPr/>
          <p:nvPr userDrawn="1"/>
        </p:nvCxnSpPr>
        <p:spPr>
          <a:xfrm>
            <a:off x="431253" y="3769375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47"/>
          <p:cNvCxnSpPr/>
          <p:nvPr userDrawn="1"/>
        </p:nvCxnSpPr>
        <p:spPr>
          <a:xfrm>
            <a:off x="454521" y="4757823"/>
            <a:ext cx="113284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tekstu 49">
            <a:extLst>
              <a:ext uri="{FF2B5EF4-FFF2-40B4-BE49-F238E27FC236}">
                <a16:creationId xmlns:a16="http://schemas.microsoft.com/office/drawing/2014/main" id="{7C0D7593-D22A-480B-9655-7B832AEC6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619604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i has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tekstu 49"/>
          <p:cNvSpPr>
            <a:spLocks noGrp="1"/>
          </p:cNvSpPr>
          <p:nvPr>
            <p:ph type="body" sz="quarter" idx="15" hasCustomPrompt="1"/>
          </p:nvPr>
        </p:nvSpPr>
        <p:spPr>
          <a:xfrm>
            <a:off x="7936828" y="2588908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7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8050305" y="3332991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8" name="Symbol zastępczy tekstu 49"/>
          <p:cNvSpPr>
            <a:spLocks noGrp="1"/>
          </p:cNvSpPr>
          <p:nvPr>
            <p:ph type="body" sz="quarter" idx="17" hasCustomPrompt="1"/>
          </p:nvPr>
        </p:nvSpPr>
        <p:spPr>
          <a:xfrm>
            <a:off x="7639152" y="4077073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9" name="Symbol zastępczy tekstu 49"/>
          <p:cNvSpPr>
            <a:spLocks noGrp="1"/>
          </p:cNvSpPr>
          <p:nvPr>
            <p:ph type="body" sz="quarter" idx="18" hasCustomPrompt="1"/>
          </p:nvPr>
        </p:nvSpPr>
        <p:spPr>
          <a:xfrm>
            <a:off x="7624384" y="1844825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0" name="Symbol zastępczy tekstu 49"/>
          <p:cNvSpPr>
            <a:spLocks noGrp="1"/>
          </p:cNvSpPr>
          <p:nvPr>
            <p:ph type="body" sz="quarter" idx="19" hasCustomPrompt="1"/>
          </p:nvPr>
        </p:nvSpPr>
        <p:spPr>
          <a:xfrm>
            <a:off x="2308768" y="4005065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5" name="Symbol zastępczy tekstu 49"/>
          <p:cNvSpPr>
            <a:spLocks noGrp="1"/>
          </p:cNvSpPr>
          <p:nvPr>
            <p:ph type="body" sz="quarter" idx="24" hasCustomPrompt="1"/>
          </p:nvPr>
        </p:nvSpPr>
        <p:spPr>
          <a:xfrm>
            <a:off x="4990580" y="1412777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6" name="Symbol zastępczy tekstu 49"/>
          <p:cNvSpPr>
            <a:spLocks noGrp="1"/>
          </p:cNvSpPr>
          <p:nvPr>
            <p:ph type="body" sz="quarter" idx="25" hasCustomPrompt="1"/>
          </p:nvPr>
        </p:nvSpPr>
        <p:spPr>
          <a:xfrm>
            <a:off x="4990580" y="4365105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7" name="Symbol zastępczy tekstu 49"/>
          <p:cNvSpPr>
            <a:spLocks noGrp="1"/>
          </p:cNvSpPr>
          <p:nvPr>
            <p:ph type="body" sz="quarter" idx="26" hasCustomPrompt="1"/>
          </p:nvPr>
        </p:nvSpPr>
        <p:spPr>
          <a:xfrm>
            <a:off x="2162409" y="1772817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8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1923545" y="3260983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9" name="Symbol zastępczy tekstu 49"/>
          <p:cNvSpPr>
            <a:spLocks noGrp="1"/>
          </p:cNvSpPr>
          <p:nvPr>
            <p:ph type="body" sz="quarter" idx="28" hasCustomPrompt="1"/>
          </p:nvPr>
        </p:nvSpPr>
        <p:spPr>
          <a:xfrm>
            <a:off x="1871532" y="2516900"/>
            <a:ext cx="2264833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4" name="Symbol zastępczy zawartości 53"/>
          <p:cNvSpPr>
            <a:spLocks noGrp="1"/>
          </p:cNvSpPr>
          <p:nvPr>
            <p:ph sz="quarter" idx="29" hasCustomPrompt="1"/>
          </p:nvPr>
        </p:nvSpPr>
        <p:spPr>
          <a:xfrm>
            <a:off x="4936067" y="2276872"/>
            <a:ext cx="2319867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Zawartość</a:t>
            </a:r>
          </a:p>
        </p:txBody>
      </p:sp>
      <p:sp>
        <p:nvSpPr>
          <p:cNvPr id="17" name="Symbol zastępczy tekstu 49">
            <a:extLst>
              <a:ext uri="{FF2B5EF4-FFF2-40B4-BE49-F238E27FC236}">
                <a16:creationId xmlns:a16="http://schemas.microsoft.com/office/drawing/2014/main" id="{B352AC1F-BDB8-4174-AA0E-AFCF3945F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19588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634491"/>
            <a:ext cx="5471584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6288618" y="1634490"/>
            <a:ext cx="5471583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6102472" y="908050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31800" y="987239"/>
            <a:ext cx="5484528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5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6288618" y="987238"/>
            <a:ext cx="5471583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1" name="Symbol zastępczy tekstu 49">
            <a:extLst>
              <a:ext uri="{FF2B5EF4-FFF2-40B4-BE49-F238E27FC236}">
                <a16:creationId xmlns:a16="http://schemas.microsoft.com/office/drawing/2014/main" id="{1FCA0A90-9F60-45A8-A242-AC723CC491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474614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276475"/>
            <a:ext cx="5471584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6288618" y="2276474"/>
            <a:ext cx="5471583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6102472" y="908050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49">
            <a:extLst>
              <a:ext uri="{FF2B5EF4-FFF2-40B4-BE49-F238E27FC236}">
                <a16:creationId xmlns:a16="http://schemas.microsoft.com/office/drawing/2014/main" id="{EEE91132-88E6-425C-9F25-19A2D896C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714425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559225" y="1920239"/>
            <a:ext cx="3487336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4419975" y="1920239"/>
            <a:ext cx="3487336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8247465" y="1920239"/>
            <a:ext cx="3487336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4220500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8087131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558800" y="1282288"/>
            <a:ext cx="348826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4403132" y="1282288"/>
            <a:ext cx="348826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8247465" y="1282288"/>
            <a:ext cx="348826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4" name="Symbol zastępczy tekstu 49">
            <a:extLst>
              <a:ext uri="{FF2B5EF4-FFF2-40B4-BE49-F238E27FC236}">
                <a16:creationId xmlns:a16="http://schemas.microsoft.com/office/drawing/2014/main" id="{9190E10A-A11F-4A3D-9EFD-B111D4B74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511847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y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559225" y="2286000"/>
            <a:ext cx="3487336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4419975" y="2286000"/>
            <a:ext cx="3487336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8247465" y="2286000"/>
            <a:ext cx="3487336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4220500" y="2246786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8087131" y="2246786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tekstu 49">
            <a:extLst>
              <a:ext uri="{FF2B5EF4-FFF2-40B4-BE49-F238E27FC236}">
                <a16:creationId xmlns:a16="http://schemas.microsoft.com/office/drawing/2014/main" id="{13264F60-92D7-4A49-8E2C-2B2DD3DF46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17517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3840">
          <p15:clr>
            <a:srgbClr val="FBAE40"/>
          </p15:clr>
        </p15:guide>
        <p15:guide id="3" pos="256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665907" y="1908810"/>
            <a:ext cx="2397493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435223" y="1908810"/>
            <a:ext cx="2397493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223819" y="1908810"/>
            <a:ext cx="2397493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245140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33737" y="1770489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665481" y="1270858"/>
            <a:ext cx="2398132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3418379" y="1270858"/>
            <a:ext cx="2398132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6223818" y="1270858"/>
            <a:ext cx="2398132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7" name="Symbol zastępczy tekstu 47"/>
          <p:cNvSpPr>
            <a:spLocks noGrp="1"/>
          </p:cNvSpPr>
          <p:nvPr>
            <p:ph type="body" sz="quarter" idx="20" hasCustomPrompt="1"/>
          </p:nvPr>
        </p:nvSpPr>
        <p:spPr>
          <a:xfrm>
            <a:off x="9029256" y="1908810"/>
            <a:ext cx="2397493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68"/>
          <p:cNvSpPr>
            <a:spLocks noGrp="1"/>
          </p:cNvSpPr>
          <p:nvPr>
            <p:ph type="body" sz="quarter" idx="21"/>
          </p:nvPr>
        </p:nvSpPr>
        <p:spPr>
          <a:xfrm>
            <a:off x="9029255" y="1270858"/>
            <a:ext cx="2398132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cxnSp>
        <p:nvCxnSpPr>
          <p:cNvPr id="59" name="Łącznik prosty 58"/>
          <p:cNvCxnSpPr/>
          <p:nvPr userDrawn="1"/>
        </p:nvCxnSpPr>
        <p:spPr>
          <a:xfrm>
            <a:off x="8842977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tekstu 49">
            <a:extLst>
              <a:ext uri="{FF2B5EF4-FFF2-40B4-BE49-F238E27FC236}">
                <a16:creationId xmlns:a16="http://schemas.microsoft.com/office/drawing/2014/main" id="{909FB50F-F773-4E83-8B96-141389CA64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931703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Łącznik prosty 63"/>
          <p:cNvCxnSpPr/>
          <p:nvPr userDrawn="1"/>
        </p:nvCxnSpPr>
        <p:spPr>
          <a:xfrm>
            <a:off x="3245140" y="2274772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33737" y="2213063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 userDrawn="1"/>
        </p:nvCxnSpPr>
        <p:spPr>
          <a:xfrm>
            <a:off x="8842977" y="2274772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ymbol zastępczy tekstu 47"/>
          <p:cNvSpPr>
            <a:spLocks noGrp="1"/>
          </p:cNvSpPr>
          <p:nvPr>
            <p:ph type="body" sz="quarter" idx="21" hasCustomPrompt="1"/>
          </p:nvPr>
        </p:nvSpPr>
        <p:spPr>
          <a:xfrm>
            <a:off x="665907" y="2276476"/>
            <a:ext cx="2397493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47"/>
          <p:cNvSpPr>
            <a:spLocks noGrp="1"/>
          </p:cNvSpPr>
          <p:nvPr>
            <p:ph type="body" sz="quarter" idx="22" hasCustomPrompt="1"/>
          </p:nvPr>
        </p:nvSpPr>
        <p:spPr>
          <a:xfrm>
            <a:off x="3435223" y="2276476"/>
            <a:ext cx="2397493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0" name="Symbol zastępczy tekstu 47"/>
          <p:cNvSpPr>
            <a:spLocks noGrp="1"/>
          </p:cNvSpPr>
          <p:nvPr>
            <p:ph type="body" sz="quarter" idx="23" hasCustomPrompt="1"/>
          </p:nvPr>
        </p:nvSpPr>
        <p:spPr>
          <a:xfrm>
            <a:off x="6223819" y="2276476"/>
            <a:ext cx="2397493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1" name="Symbol zastępczy tekstu 47"/>
          <p:cNvSpPr>
            <a:spLocks noGrp="1"/>
          </p:cNvSpPr>
          <p:nvPr>
            <p:ph type="body" sz="quarter" idx="24" hasCustomPrompt="1"/>
          </p:nvPr>
        </p:nvSpPr>
        <p:spPr>
          <a:xfrm>
            <a:off x="9029256" y="2276476"/>
            <a:ext cx="2397493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13" name="Symbol zastępczy tekstu 49">
            <a:extLst>
              <a:ext uri="{FF2B5EF4-FFF2-40B4-BE49-F238E27FC236}">
                <a16:creationId xmlns:a16="http://schemas.microsoft.com/office/drawing/2014/main" id="{1F61A2D6-5DC0-442F-AC6D-1CC62AD1E0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86254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49">
            <a:extLst>
              <a:ext uri="{FF2B5EF4-FFF2-40B4-BE49-F238E27FC236}">
                <a16:creationId xmlns:a16="http://schemas.microsoft.com/office/drawing/2014/main" id="{A4A66CD5-F6FC-49AE-8CC4-259E0BC7C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85528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9D7635-A650-4FDC-AC1D-FCACA0C8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956DC3-439B-44CF-BB95-50E7EF33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E7906B-3570-4587-A2F6-C3913B50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E80B9B-4366-4733-B3B8-8BC817D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6C637E-CD33-4FF8-A728-2E723A56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513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232229" y="188640"/>
            <a:ext cx="1179935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Symbol zastępczy tekstu 49">
            <a:extLst>
              <a:ext uri="{FF2B5EF4-FFF2-40B4-BE49-F238E27FC236}">
                <a16:creationId xmlns:a16="http://schemas.microsoft.com/office/drawing/2014/main" id="{9C9C7AA8-0BAE-4131-A07C-82CBFC372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35" y="168006"/>
            <a:ext cx="8736000" cy="47556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2800">
                <a:solidFill>
                  <a:srgbClr val="15A1E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84152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4941A-52C1-4181-A250-30339658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4FEAA4-9FAC-4081-8C2D-469F272C8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922004E-2FC7-4CE6-A4B3-621039D4E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B7920A-B442-4022-9C41-822A7E9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A1952A-3CA0-49D3-8C6B-B69543D9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FB53FA-BF06-41FE-9248-A2869C4F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63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901F36-D0EA-4A1C-B23E-1D4F4BCB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E9461C-A6B6-4B90-88B9-F169589CA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265DE5-280F-4ED7-83B3-1AE5FB511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6C607FE-7B3A-47A0-BAC0-A872CBD6B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6B8B7EB-A843-4488-A0A6-2CFC473EA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656164B-8873-460D-98D3-CC305A4F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82DA4A-00BD-4662-9316-03AD96A6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72734ED-9A2F-417D-A0F3-A3C1FEB3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50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7E8A7A-B782-4114-B3F6-4353723A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C9E79E1-3F76-4E96-B0B0-9C916E5A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89B0E58-2ABD-4748-8E1C-C62B2A0C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DB67C5-B424-4F1D-8F3D-E972C11C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40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5213358-3FD6-449C-BC19-9129B2F7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6350812-05D0-423B-8A7D-ADBD9747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0144C-046C-4401-A0A2-3134991C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2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CA88F-8433-474B-A284-78FFBE07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83A795-B00E-4DE6-AFC7-F1724193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41E792-FE22-4279-BE98-B5E0E7A2E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F4D066-F87B-40BA-A4B4-E53A8AF5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359036-A5D6-445F-9CD6-A0F311DF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662764-2C73-47F7-851E-47DDC41B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62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9CC4CA-CDED-408E-8D63-94247B29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5989BC5-D5CB-4525-89A5-F6BE6D019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629751-443B-45B2-B816-91623FB18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4F7D39-063E-445E-BE2C-28EBB2CB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8F3EB6-B825-4FC3-B28E-5C1350B4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56C8B3-5F1F-4C93-8A7A-B0D2A72B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3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06EAB9D-8749-443C-818D-3A95F50E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C91B21-DE4F-456C-89B4-D90E3B174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A196A8-8924-45C3-B860-E6FD48584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C123-0E47-4659-A544-BAF7A29CE061}" type="datetimeFigureOut">
              <a:rPr lang="pl-PL" smtClean="0"/>
              <a:t>2023-10-10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E90137-6760-4C47-A7C6-CAD18C2BA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C056FE-AD7B-4CF0-8A04-B533D3F54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42D0-6F18-4C31-9270-42A173D1F1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9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82"/>
          <p:cNvCxnSpPr/>
          <p:nvPr/>
        </p:nvCxnSpPr>
        <p:spPr>
          <a:xfrm>
            <a:off x="335360" y="787946"/>
            <a:ext cx="11617291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A6A6A6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A6A6A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86"/>
          <p:cNvCxnSpPr>
            <a:cxnSpLocks/>
          </p:cNvCxnSpPr>
          <p:nvPr/>
        </p:nvCxnSpPr>
        <p:spPr>
          <a:xfrm>
            <a:off x="1007435" y="229290"/>
            <a:ext cx="0" cy="35299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87"/>
          <p:cNvCxnSpPr/>
          <p:nvPr/>
        </p:nvCxnSpPr>
        <p:spPr>
          <a:xfrm>
            <a:off x="9701873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78" name="AutoShape 10" descr="data:image/png;base64,iVBORw0KGgoAAAANSUhEUgAAAYMAAACCCAMAAACTkVQxAAAAAXNSR0IArs4c6QAAAARnQU1BAACxjwv8YQUAAADwUExURf///wAAAGG/vvT09P///vr6+vn5+ePj4+zs7Pb29uDg4N3d3ejo6O7u7pOTk+Xl5cvLy7Kysr+/v9PT06urq39/f6mpqXFxcYqKipqamjIyMri4uKOjo8XFxdLS0khISISEhEFBQW1tbWNjY1tbW1JSUhAQECsrKzk5OSAgIBgYGCcnJ0VFRW9vb1C8uAsLC9Tu7XfIx8Ll5KXX2GO9wOr292DAuZXS0OPy78fk53/Kxbbg223GvFC9tJ3Y1+fy9WKrrDVRUVGTkrnY1W2tqUJqaDldW1mfnGDGw0+GgUd2eGO4syk0Nz1JSigdH6Dc1VhWqKwAAAAJcEhZcwAADsMAAA7DAcdvqGQAABktSURBVHhe7Z0Jf+K4ksARYC4Hh8sc4UoCJEDS5ISkk5menXfs69nZ3ff9v81WlUqWbGywEzLbnZ//M50Q2xxWSXWpJDIpKSkpKSkpKSkpKSkpKSkpKSkpKSkpKSnvI9d3TwRw7fZLfOjjyMN/O7HK/OADqApR5Ic/FPY5tr/ievCRYoDmRwnkd4ihL8Ri1un17SofOCTXy4/vZMnJ+SRATId87kNYP98+r/lxCDX+EMDFmdtuWnz8INRPcvzoRwJ6XQiLFp+OwV7dIskj669Pm9VqlV1ln275eJAlfwSPS7d/zOciADFZFbtI0rIQOsoUCoEHFv+u2nYRtZ7FJwooHnpsFehV/K/zcbh8o1vctPmK/eSt29enu7u7l5en10hxwIn1/V12tckyq7t7PuWjxe/v52IyaKq2DKE2w4su4dERXX7pVlAwyEAIWz4Sok+/26IGP+05XYmPxAQP98Q5/BQCJFGhU0J08fiHQ589giv8qPuApr194lbNZh9Xd898Yov1E/R+uEReCTyufvmKJ/xiu+R3D2Hm1MI1iSsunX6968DDqpgMGz1oX9WFzmYCjwMn4obE2EehlMRZY1RrufB3UXTgZ01M8eSJgGuOxLTeag96cRrgvVjXfHcRnPJ10eQz97/8ym3K3IcY3Hy+8BC4jFi9/AYKii8ibH7rKBad9igoCEf0+BFYN9niDSGkTbOFfbKkR5n5lHo6nAPPyBGe81USIIljMaM/zgSMn2qMOz8UY76xSGa7NWI+8/yy0h1bsvrGZ01es1vXSVYP/nHg8DvvZOmazk1FfOFHQJkVSF+c0G93AdpI9ucz55y00VAc4dDxJFkFGeRYBJnxDfzIoVT+GnYpIoY/WRSvqF22ePF1bTDZ93eh10lefD7SGb/xPip8PeAKw2SXVRe+JDNgiQGqJzpy5uaEAH93KECCdTFWL5EDsS3kJdAmF/Djr5PBtk8aAuvSMPLWCzdjkJe1KYTbX3ZIAOzD47OWGbRSPLCpmCvsuoqCkkFXNOBnC7v7BFseuvg5/AmdimSAHXDaxMPwnuPlnB4BJIOymNVbA+fjzUGsUU9uQhjQar95Ls4Wd0qH5cEUR2ghxWazuvX0kREc7EE7z8JrQKCgunCbZLCU5pZ6EsgAWr7NMkCHSUxROCCDsbjmT8zjgIjvGb4RsFoB5mdbrjkQGa7dRosAhLCWfbvwbdcYYB6zt0oGPX7X/SjlATLgMdG8gKYuKxn00ArURLcOCLLK1yAD1EY1KYNMoX1BuikHQ8dVWpdl0IE4wwssPgrpR2umNPDKw614oU6Xb3MLjRslhc0me4etmn81fdFI4GWUTYgMV7Y442eAv8P2oILd3ZPBFB2fCV9MY+IMxdYQUxttssTFq0n7T/h5YyWDvwBK0XlcGL29L4MXhYxrtrjl9ovkCdzWx5BBsMrePT28QkznO0ciA7xGE9N+d7ojVhBj+QTAkS4nuJfgoipzeoTNeMTGoUK+P8kg0xEDw4ZfQVyHfhE2CPW26xvyTf8KGZzynUjO/InKxoKPI+FpgufIMcBsVg8vj9/5D83L67MyFT5dplxUHbCQi5mz626EpySbGgH9MsDfJRwHqgufoZbpCml1Mwvs+icUhFkXV4ZTNYfhdESvBYoBE6pzGR9IqX4oftO37YBqtUyfO0A+v96SAHTvO/qlCOogGBMv96Ybmi9vHo2X+Y1kcMVvaxpEqznQw8PDcFrgbiYjC9QQyQB6e7lxKUZwglIRCEVxl/I+R5S8qMETMjkHpSfjZPCZruDnpYyTZ/ZoVBvWPzCJboEx0uhRrSmp2MEMhjR3fhms7rh1889R7mo2+7qVK/3NVEcvdIjfFQjowErr3Byd/r5hc7AJmqckH82wT/c9ldJEaVA+Ceii/Pj+cAQ0yb5bYEHgcnIEi/Jk1N0fBJ/lW4YLu00neSz7yGeeAuYYk2+YFcWzfMiPzM/5sxIAmGwPcFDRs/QIcc6P+qdKV42VRmOO+4NeHbN6hdqw3x/KtjtuKuNrNWFY2Jy7szDZUen3nF6fzpebUjeVm3C3TcyVl5t2E/63D5s39+HPyfAn2yI3OK2He2dm04Esnnyf9F5nRhWrl/A8dT5jGObHJzjCvRiJ+FiFZut0eh7hKPxE+KxcgokCSR69Uo/HzasXYEmC2gglsDUCJPm1MZ5WoKuM3uH5j5+SOt8loUOdmOQtbjNmaxLgnk8Qm9Vd1FwNkM888HUIvBLYS0VEfP5J8Bnk5LeqZwsAI83A5C1DF4EEwkeAYv0nXwmAVR7ypwI+ThX/APjyRCGWbw/3hvp4XNEkjA/o21JXwWVkB3YLwRwIeWNidcHnPyWG6yHeEA6uub2Q79uKiGCLgBLYLQA4v9bGZfXMzhhi5uE+HeYwuEielTItLgS3oeS/ZVc7LLFJ3nhBGFQ6NtwzcfFTU+Z7JJKWsFh5UxNxWBWGtat4xY/xig8QPikS+wo/EWZyOHFSxGdvs9lCVD8PzBHvxHCznozgUaeDPh2+LEVyn+gbtxay2uPyxAXTTJI7Y2qPZl0+J2ZsQMnGRDwb0VmUMUgMu1HgSN1lpvzRhFEpEY9cc4RRXTknwSM0gQndLmdlCny4nCvDAfhT5WdycFI+oKvhOv4bXkg+ODzGtAFmCcOxyrnqccUGKsXjaq7sueqmQX7Z6/PExIjpjAg+WfjeoDmPkp4jhxadsxyHom74WyeYpEZmmFiF9uCM2CXVurS8OSv4JB8UoTTl+xM4teQnZ/d77vTsyhfEIYtpDcvWzCTFyjdt/x68V91kjdR1goyQlemIcWvYwPmaU1HvY3kWOHwwpqjCegR3aveHtbpwm7VhDbPbtVGjI0szxmouYUxN3r5gQ1QWVx8lgy98h4CeCySaA39uOAj2Ka25N4/BLNHbMSIEI3WdJHg81aOmq0u3JjN5jza7f0W2MZZsZpduaabmqGbU5M5kLgvC+pdGAdJBMStHjJvM9UPmSILUfImgg2kiQwYwDvi9gLCkeQS2EWp2dcr/vONQq9t8q0oGGXl5jWQwVbnBKU33uJ2efOeZ43zQ5IFWi0YcOopVZySuM4ZfCiHtwTB1Eb8XoKcb99IxcqyOLCVCzmeZJWbAbZpS25JBiw4HZDB1KzQFXRKVXpKPkAAjaa2swTBiunabVyM8e0gQAOwEXsbIGBkBZIJOuODaFsQRvcGgR3PRnTPo6wuUgRxTfhkMpUaaqjeakAxOnMwCHzhYIZlgKMbHm6LzUmLVvRWnmv/ghkLksw9A3jQHL1V+KyB8ci8UM7fkiJsbeDY+7MBhrF2pcGMeezJYXoN7KJ2mgAzAsDhoPuBsP8RpOQBGjCxjA1VnHwudZV6Fp+rexpMeXd+Moic+GwdZwSWRWpw8mi8omoVoHm2Ng7njuBfSUk+0TYYfOWj3CgyTIWi0WmRl1bswggNp87UrGANdKHFHTz4MRtXw6t7oE3w6DnNDcTnaNpyjDGxxUt2yB5ijAfcEJeUqjXOGgiTTcSYykym68XKkHJZjvj1AZorCl0FF8LsuFjpQkgK51yLIbtY6fDFU/F4cn1/krbo8pzKKnqCiR4DK8BCZD2xR9cyAe3uBmmSIdrglhvgMaZwPDRa5MvJTxS8sBDxz8Hh3GL8Uzfpt1igDezGmMuXigXhAl/big1Mtg4m0eWPWOtDJ5coES8qgQKUuRU6SN0j7t3FE5QTVO5Y+pM5L218uFo8RFXj8zWssKkI5ACAC39Rz9t6YygxEkLupwcBuFjIlaEZXtEa1YaMOzT6Vd1lSPqCSQY5rk85JDU3oaFO+oYzwZnTIWxVySIwAjRPDEYHBxXx27jpOD3CQXm/Q+vt35Zk+buSTD8C/zTKY74+mckx2/zaXHelEAGgn0OtEi9VNjVXWEYQ6yFCOB9kRZ+SHTbHIDkYD1tWUVUnYITHmyzlGNpST5GrSa1RCQ3Rj2d+hnKLnF185JA4vndUNK7HcxXG/3cYVtMd2BbFBpxRVhZIt76hsS3NdsKW6srjmq1Jv1/nSoo12Okc/M/YHxGh6jko5HUZFFegnt++FmFuY9SzWYSyyl7JmcFJOx/FJZfCToEvavXlCb2552VWdBsjZtf7Acc+n45OrJUY8S/fvusHCVvwlhIyxj83jBvOwemB+zqlMwxzo3HyH/p6wbrKKfec8PHfxD2WS/zyEY2r9OzAIcDkUoIPIzykDo9zdUHQ197xHkWKh5uxaprlUawkgPnunEPIBd4iQRkary4/wC///0eN8O/6ptvcuk/2b9IsOMIO5fgoMAuBeylUHLJ9TBtoRDdq7/l4BAP+UjfXr83tVUcggyKpiMKkaER35fiZ0sohDdok1CFuMuc1/si7ip72NfH79sj0I7rAWiWSg+8l7ZVAtfdiU/Nux+OYAMycbvktKCDwOcJHAOwhZ129qN11W8U4Z2GLxA8rASElqk3wcewJH/EEB1buy1vnGP74bgTHxCHpIzwfpbMo7S7xuEuU6/iqMKNnrIfv2SDG4+VPK4B3mYHAhxL+MFB2y8o8r3SXeJ4P6j2nSdQiqq8q3alii4ZTd45vnMIeyakOn/pBNIP2nbVaivHG5kCuVKL8gsfsNGXKWeDIhdyTPlo/K8FgWOlvHmBaAJyJ8Hp5aG3mLgWv1hp6oPgTa9faWYfrW4+zkRjXdW2dvcp6m/0O+EPEUTHvoOaUkMuAZ0LlMUWdqJO1LTIpOefpmyjbwFH53OR9YJpujmoX0c0lm/OSsjuy0k0OaFV1Z5G32oz3Bffz+XabXNm80yebeGH94I+F+a1BpF02mmeNRFrNms3bKjdcS81ruCCJuaPYG+4BKt41FAWNxyqNa9B490W70+/U2NjVEsd3GsN6hZu+IcztnQxMdcCjoGMC7vaiwYOb2+qNKwciq/hfb0s2bIjTLnyP/Jwlh9bRdHW9hckqSRAaWjOh69KQRZ6bBBzlS+eeamJICLmMKZHA1l/UvJJ+BXv9pizOtz+SLoUSTzCbtQatab5o0ZApn2qt5yVPtKIp/kQSg4V75XCIKxishFGqEOVhGaYsvhtmHzC7JOZprVWBUx77foSl7t9Oipm7gjFpLNKU6poaAv/AxMjdqOcpe05/7XPn3oe2vtwmBuRQBOHP8S6L5MKJKKt7qmhppc+T3DQyCEONupBUTzaffUORfxxYuedm+Aqboa1RAIvq0lQVIBG6wJaBd6Sj+qHvjoGnKve+10uiAITvfG+CVbJjTBwuZuTMwlqn+t1bhfDIpgdmi/+HDAYzyokQyuEAZDHlW3nvmNU6KYZdvgjd+hsqIrEJdoKzBBrMMTns9x4Ur1dQ/ceoNj3LoVhJvg+8N0BXN3vTBRLoPPoy+KzU48PYQzQhPkJPQEi6jvEjWP8VkIRZgzakb13VifoqBUBdU0ym0YlsUYVBgw4IMQCnNWQYtsbwAKwRXnmrLoHQYkWxqeyd8b4Ch36Rn5AaHAGGkkZQ5eM90vll1D1yFzdkZsXyi5QfLy0HPuaIB3tfSG+N0oQ1dDnfLrcL4cClhjDIAbdQL6qIul1/QPHTHO1w44NQ+3xtg2pia+8UJd77MGFpXOb4jVXHkzw1ehAjekFOiDSlusJmsK+zNWn1b0idafCmRezmdZxY0UlpoFKylQKngX0oFtFRsjrJzvA/QPGCZEd8bEM/OG7VH/6sm9B/f5hcxhUByyhj6jDHNxH0yFtYNqewG+kWWt3ymLy2Dc9OictSGGElXv021EyPx5RrPy32XETBGsjdi1WPT6/0dT0jvh+8NiNXFzJXknX8rGcSN0dQ+OgECPqphAyVGKLd1bgcWhwRUNuWwYwR2l2xORcyklRYTkgW4BxSDdcUNDouBlnZXXNEZqoIfs2PEOzAfBh3+xFK1Zk576O2Vs4mdqwhXWoHCvmBvMGovk8igzIXXLg3xmZjBCKstlWcj95pFEyAtRY8DiBMKJ3rCGTb69RbaEohZB5Vc+RxlAD7jaSljtcUi1Ht4GzoVE8vlMKuBM1+9rP/KF0FEkM88362+ho6EwJ6qgY9iCH5bUUVT5dlZViBS0JcqQ9/BJgVaXAWpKlKxvhr/kpA2UwET3iSvCpjIBN9hCGzWtwcznXdq7nnGE7+7ecD6ufCF+oE8oREWAUYUEeqqRWAd89UV+fuo5Rg7tlf5ZIELUavyaxLgMqzWrh4TRa7cbvZb9RH3/ObAGRjVDwdAJybixH1mVrviW0q/Twb5zK3cnCuiMtiwu4jvwxijJMx1/enRm2lKA7YTU2XMoC31gsw9S2LhJG/su8lG5PcCE0em921s+HlIFfDDsKu0JYixUEFaR2PJ2B7PCOvn1HxlhN4q+VeenOgFHEYynY98Loxkwd6MuOnIk8th7pEQtSITbbDlLx2KuDQYKHiZS60v9VzfZ8Lo2/uCNF+WU7rP3KhIlHsKIvi6Wfm3lrXCbUIwa658VD2h8UNOyb8fvjtgz3y5z3WRxgP3DvcIfHGHR0j93FPEpcFAgdMBuir5k5Zd60622yD4HRfpp+fLRvOGJizymftg2QoQvZQ8MHcxJqOgN2s4XM7+h8LwdXYpI78IVFvk9cZFGxTCVvdeB3c1BcKmKz2C6xFBHxllaP644dNgzMnsWOQTiKE4XMln1r+aih50jJYCPFqbe0t5bO/5aGJ8HuJsaIg/Uer658HcwSuym/m35PcGDLS4uQdmNvuLmQ8yvh/N4Gmfi3+8o7wpSdr0Z8K0g958po9m4DsfTK3s38kuu7r7dru21uvne/nNcwFWWMLIz4wk5/+yC5MkOYKjoiKXKVerR0XD984V1VLZCmeJbKvMVxeLnNqot4fUX6q8FM+qyJDFkrkPq1jh7MYxPyhXMIw/qnAvy1X2evsK30xWyMREJVhn4VdZvl2uiRXCj31sfo25YCqQzNbIxoiHluRARaJTFfdB1CezHjkZ9tUhLtfqFqOQqvwMqBmGXHrV4OC9ItPgDc95vuZmq5GunKrABl4hdlhvbJUgxJLKmjxyje328EnX277XR4gvBIde0B3aOwyQgI+qiN7mLYTRqFk5FQ3bHpWgfdsVezgTJ7LDWmLC8wAWFavYGHgc1Zr2ULhFG7faPwLbU83Vzqi52WOED0W/W7LtJzPlKkMnpWZv0gmXE7A5eJN482JA0BUZO/1R5fi4Mqp3w7ZvCabw8/61rNEkmfAMFFwwZhIpFj3WXn35qS+5eRoipzZ1uYDf8IfKmars8RV731OcdXPlH6IjX2VC3bsqhi5viPFlKnuH3BnslDvpQBQSxDO7vuJni23RFriNd3P3nGR3U3PuTBMnve6jx01JVVzYmFLVX08g6JdnljACFl4hnZJBS01hlHHWYEQqqSnkVxnxngo9AcflVFxnKiedi/QuasuwhQsqTym/vQTyxjsJ8w6fuZl3sPqWoP2JsAJ8lbyIjZLBUMqANmFBhV6DfzItsBxn5rq3llgGM6+2jvo+KazuGA7D75rshiiPK6mc3DkYH7jsmMYJy6AGby2FF4/4Vb7hjtM+Iaz2xAShVLfdI552iY8qG6UdV6pqQxwXRYF1vsDVcmFMSlSlDKwbb+ujFva6Lr7zRRv+gBdwaT6NtnLp8fC6wh5ThlEkZUCvN0Vlx0KKRdwNi+gtt8mv9UxCGPStLEkHwlYKT21pkgAtA9rGSxqHAimahhzSixMwtd4XW7MMyjo5SIVJFfhhQ/fGbzGVVXmZMdom3mYEZJDBL2MzZVClQSu/GDIevt0RIlkopzqEp+2vu2F+BXcoefsTgWnm5NkirYvc9gAam3roQJw6jtOV5buLazQ9ytVjXVTQHph0gubXGQcvnyxAFjiYwD/FXVOuaGi66MzOxTBnyKArunDBaRI3Is7uabvmsfOZr2ExGfAUIyqLxO+yxe9TCr9N5h1Zri7mJycn8wU15hJUhi5kV/bg0tMh0icaiMwc7e9QHPdITbkCX+PkhBQ+yeBY3CgZgD2wxJLeZMmeWCyOdu4ki+w1iK8bkII5GlbZzUPsvfbDsc3EBR9LgJJBX3562jlWbUgn98xB3xRalBeqqS9xdJXhK8tpo2PRkMZItMbY6mXldVLo0CGxtARtOyh9Uyr2Bvos1HgEVmQEcffV06DneetLUNw94Brvtw8CohyySCU+DlthlgGV3FHNL0KpxxsaAnP294rsLR3zfszeMoP5WA4Vd0yyaKkx+QUfUOURxcV4lBxgtUkSVdonYOgLmH10qBPsA5v7t6+vD8D97fptdngbzyho9yU2Xa5IrHO/hhYpeSrahYbn6lNoc7LXtprIAiXYKmeKcjcvoMdeZk2qLW9dSAMHhNx/E/MeKOkOvJTtbeqglrzFpqGrjQyuBknSNIr3DgANhy+xatACuKShsQnlszuiQV+RSeBX63O+CBQ+6Zym13Y8z6588RG/EH33Jlym/CZ4ftXr9A1KgGC+qOM9sZ08uD8aTH2p44tp0nqmgzW9xsL45Q2aCJqIl8aWS7LfFkq5qrda1iqB8Szx6JLLYC1jK4Var9dQl8J59Rsdk7K+DF+u6p3Ed8H3DLxJco5qra7b6bhOvRY7+frB2ANpW1NSUlJSUlJSUlJSUlJSUlJSUlJSUlJSUlJSUlJSUj4pmcz/ASwPpGphnn7XAAAAAElFTkSuQmCC"/>
          <p:cNvSpPr>
            <a:spLocks noChangeAspect="1" noChangeArrowheads="1"/>
          </p:cNvSpPr>
          <p:nvPr userDrawn="1"/>
        </p:nvSpPr>
        <p:spPr bwMode="auto">
          <a:xfrm>
            <a:off x="6096000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/>
          </a:p>
        </p:txBody>
      </p:sp>
      <p:sp>
        <p:nvSpPr>
          <p:cNvPr id="135180" name="AutoShape 12" descr="data:image/png;base64,iVBORw0KGgoAAAANSUhEUgAAAYMAAACCCAMAAACTkVQxAAAAAXNSR0IArs4c6QAAAARnQU1BAACxjwv8YQUAAADwUExURf///wAAAGG/vvT09P///vr6+vn5+ePj4+zs7Pb29uDg4N3d3ejo6O7u7pOTk+Xl5cvLy7Kysr+/v9PT06urq39/f6mpqXFxcYqKipqamjIyMri4uKOjo8XFxdLS0khISISEhEFBQW1tbWNjY1tbW1JSUhAQECsrKzk5OSAgIBgYGCcnJ0VFRW9vb1C8uAsLC9Tu7XfIx8Ll5KXX2GO9wOr292DAuZXS0OPy78fk53/Kxbbg223GvFC9tJ3Y1+fy9WKrrDVRUVGTkrnY1W2tqUJqaDldW1mfnGDGw0+GgUd2eGO4syk0Nz1JSigdH6Dc1VhWqKwAAAAJcEhZcwAADsMAAA7DAcdvqGQAABktSURBVHhe7Z0Jf+K4ksARYC4Hh8sc4UoCJEDS5ISkk5menXfs69nZ3ff9v81WlUqWbGywEzLbnZ//M50Q2xxWSXWpJDIpKSkpKSkpKSkpKSkpKSkpKSkpKSkpKSnvI9d3TwRw7fZLfOjjyMN/O7HK/OADqApR5Ic/FPY5tr/ievCRYoDmRwnkd4ihL8Ri1un17SofOCTXy4/vZMnJ+SRATId87kNYP98+r/lxCDX+EMDFmdtuWnz8INRPcvzoRwJ6XQiLFp+OwV7dIskj669Pm9VqlV1ln275eJAlfwSPS7d/zOciADFZFbtI0rIQOsoUCoEHFv+u2nYRtZ7FJwooHnpsFehV/K/zcbh8o1vctPmK/eSt29enu7u7l5en10hxwIn1/V12tckyq7t7PuWjxe/v52IyaKq2DKE2w4su4dERXX7pVlAwyEAIWz4Sok+/26IGP+05XYmPxAQP98Q5/BQCJFGhU0J08fiHQ589giv8qPuApr194lbNZh9Xd898Yov1E/R+uEReCTyufvmKJ/xiu+R3D2Hm1MI1iSsunX6968DDqpgMGz1oX9WFzmYCjwMn4obE2EehlMRZY1RrufB3UXTgZ01M8eSJgGuOxLTeag96cRrgvVjXfHcRnPJ10eQz97/8ym3K3IcY3Hy+8BC4jFi9/AYKii8ibH7rKBad9igoCEf0+BFYN9niDSGkTbOFfbKkR5n5lHo6nAPPyBGe81USIIljMaM/zgSMn2qMOz8UY76xSGa7NWI+8/yy0h1bsvrGZ01es1vXSVYP/nHg8DvvZOmazk1FfOFHQJkVSF+c0G93AdpI9ucz55y00VAc4dDxJFkFGeRYBJnxDfzIoVT+GnYpIoY/WRSvqF22ePF1bTDZ93eh10lefD7SGb/xPip8PeAKw2SXVRe+JDNgiQGqJzpy5uaEAH93KECCdTFWL5EDsS3kJdAmF/Djr5PBtk8aAuvSMPLWCzdjkJe1KYTbX3ZIAOzD47OWGbRSPLCpmCvsuoqCkkFXNOBnC7v7BFseuvg5/AmdimSAHXDaxMPwnuPlnB4BJIOymNVbA+fjzUGsUU9uQhjQar95Ls4Wd0qH5cEUR2ghxWazuvX0kREc7EE7z8JrQKCgunCbZLCU5pZ6EsgAWr7NMkCHSUxROCCDsbjmT8zjgIjvGb4RsFoB5mdbrjkQGa7dRosAhLCWfbvwbdcYYB6zt0oGPX7X/SjlATLgMdG8gKYuKxn00ArURLcOCLLK1yAD1EY1KYNMoX1BuikHQ8dVWpdl0IE4wwssPgrpR2umNPDKw614oU6Xb3MLjRslhc0me4etmn81fdFI4GWUTYgMV7Y442eAv8P2oILd3ZPBFB2fCV9MY+IMxdYQUxttssTFq0n7T/h5YyWDvwBK0XlcGL29L4MXhYxrtrjl9ovkCdzWx5BBsMrePT28QkznO0ciA7xGE9N+d7ojVhBj+QTAkS4nuJfgoipzeoTNeMTGoUK+P8kg0xEDw4ZfQVyHfhE2CPW26xvyTf8KGZzynUjO/InKxoKPI+FpgufIMcBsVg8vj9/5D83L67MyFT5dplxUHbCQi5mz626EpySbGgH9MsDfJRwHqgufoZbpCml1Mwvs+icUhFkXV4ZTNYfhdESvBYoBE6pzGR9IqX4oftO37YBqtUyfO0A+v96SAHTvO/qlCOogGBMv96Ybmi9vHo2X+Y1kcMVvaxpEqznQw8PDcFrgbiYjC9QQyQB6e7lxKUZwglIRCEVxl/I+R5S8qMETMjkHpSfjZPCZruDnpYyTZ/ZoVBvWPzCJboEx0uhRrSmp2MEMhjR3fhms7rh1889R7mo2+7qVK/3NVEcvdIjfFQjowErr3Byd/r5hc7AJmqckH82wT/c9ldJEaVA+Ceii/Pj+cAQ0yb5bYEHgcnIEi/Jk1N0fBJ/lW4YLu00neSz7yGeeAuYYk2+YFcWzfMiPzM/5sxIAmGwPcFDRs/QIcc6P+qdKV42VRmOO+4NeHbN6hdqw3x/KtjtuKuNrNWFY2Jy7szDZUen3nF6fzpebUjeVm3C3TcyVl5t2E/63D5s39+HPyfAn2yI3OK2He2dm04Esnnyf9F5nRhWrl/A8dT5jGObHJzjCvRiJ+FiFZut0eh7hKPxE+KxcgokCSR69Uo/HzasXYEmC2gglsDUCJPm1MZ5WoKuM3uH5j5+SOt8loUOdmOQtbjNmaxLgnk8Qm9Vd1FwNkM888HUIvBLYS0VEfP5J8Bnk5LeqZwsAI83A5C1DF4EEwkeAYv0nXwmAVR7ypwI+ThX/APjyRCGWbw/3hvp4XNEkjA/o21JXwWVkB3YLwRwIeWNidcHnPyWG6yHeEA6uub2Q79uKiGCLgBLYLQA4v9bGZfXMzhhi5uE+HeYwuEielTItLgS3oeS/ZVc7LLFJ3nhBGFQ6NtwzcfFTU+Z7JJKWsFh5UxNxWBWGtat4xY/xig8QPikS+wo/EWZyOHFSxGdvs9lCVD8PzBHvxHCznozgUaeDPh2+LEVyn+gbtxay2uPyxAXTTJI7Y2qPZl0+J2ZsQMnGRDwb0VmUMUgMu1HgSN1lpvzRhFEpEY9cc4RRXTknwSM0gQndLmdlCny4nCvDAfhT5WdycFI+oKvhOv4bXkg+ODzGtAFmCcOxyrnqccUGKsXjaq7sueqmQX7Z6/PExIjpjAg+WfjeoDmPkp4jhxadsxyHom74WyeYpEZmmFiF9uCM2CXVurS8OSv4JB8UoTTl+xM4teQnZ/d77vTsyhfEIYtpDcvWzCTFyjdt/x68V91kjdR1goyQlemIcWvYwPmaU1HvY3kWOHwwpqjCegR3aveHtbpwm7VhDbPbtVGjI0szxmouYUxN3r5gQ1QWVx8lgy98h4CeCySaA39uOAj2Ka25N4/BLNHbMSIEI3WdJHg81aOmq0u3JjN5jza7f0W2MZZsZpduaabmqGbU5M5kLgvC+pdGAdJBMStHjJvM9UPmSILUfImgg2kiQwYwDvi9gLCkeQS2EWp2dcr/vONQq9t8q0oGGXl5jWQwVbnBKU33uJ2efOeZ43zQ5IFWi0YcOopVZySuM4ZfCiHtwTB1Eb8XoKcb99IxcqyOLCVCzmeZJWbAbZpS25JBiw4HZDB1KzQFXRKVXpKPkAAjaa2swTBiunabVyM8e0gQAOwEXsbIGBkBZIJOuODaFsQRvcGgR3PRnTPo6wuUgRxTfhkMpUaaqjeakAxOnMwCHzhYIZlgKMbHm6LzUmLVvRWnmv/ghkLksw9A3jQHL1V+KyB8ci8UM7fkiJsbeDY+7MBhrF2pcGMeezJYXoN7KJ2mgAzAsDhoPuBsP8RpOQBGjCxjA1VnHwudZV6Fp+rexpMeXd+Moic+GwdZwSWRWpw8mi8omoVoHm2Ng7njuBfSUk+0TYYfOWj3CgyTIWi0WmRl1bswggNp87UrGANdKHFHTz4MRtXw6t7oE3w6DnNDcTnaNpyjDGxxUt2yB5ijAfcEJeUqjXOGgiTTcSYykym68XKkHJZjvj1AZorCl0FF8LsuFjpQkgK51yLIbtY6fDFU/F4cn1/krbo8pzKKnqCiR4DK8BCZD2xR9cyAe3uBmmSIdrglhvgMaZwPDRa5MvJTxS8sBDxz8Hh3GL8Uzfpt1igDezGmMuXigXhAl/big1Mtg4m0eWPWOtDJ5coES8qgQKUuRU6SN0j7t3FE5QTVO5Y+pM5L218uFo8RFXj8zWssKkI5ACAC39Rz9t6YygxEkLupwcBuFjIlaEZXtEa1YaMOzT6Vd1lSPqCSQY5rk85JDU3oaFO+oYzwZnTIWxVySIwAjRPDEYHBxXx27jpOD3CQXm/Q+vt35Zk+buSTD8C/zTKY74+mckx2/zaXHelEAGgn0OtEi9VNjVXWEYQ6yFCOB9kRZ+SHTbHIDkYD1tWUVUnYITHmyzlGNpST5GrSa1RCQ3Rj2d+hnKLnF185JA4vndUNK7HcxXG/3cYVtMd2BbFBpxRVhZIt76hsS3NdsKW6srjmq1Jv1/nSoo12Okc/M/YHxGh6jko5HUZFFegnt++FmFuY9SzWYSyyl7JmcFJOx/FJZfCToEvavXlCb2552VWdBsjZtf7Acc+n45OrJUY8S/fvusHCVvwlhIyxj83jBvOwemB+zqlMwxzo3HyH/p6wbrKKfec8PHfxD2WS/zyEY2r9OzAIcDkUoIPIzykDo9zdUHQ197xHkWKh5uxaprlUawkgPnunEPIBd4iQRkary4/wC///0eN8O/6ptvcuk/2b9IsOMIO5fgoMAuBeylUHLJ9TBtoRDdq7/l4BAP+UjfXr83tVUcggyKpiMKkaER35fiZ0sohDdok1CFuMuc1/si7ip72NfH79sj0I7rAWiWSg+8l7ZVAtfdiU/Nux+OYAMycbvktKCDwOcJHAOwhZ129qN11W8U4Z2GLxA8rASElqk3wcewJH/EEB1buy1vnGP74bgTHxCHpIzwfpbMo7S7xuEuU6/iqMKNnrIfv2SDG4+VPK4B3mYHAhxL+MFB2y8o8r3SXeJ4P6j2nSdQiqq8q3alii4ZTd45vnMIeyakOn/pBNIP2nbVaivHG5kCuVKL8gsfsNGXKWeDIhdyTPlo/K8FgWOlvHmBaAJyJ8Hp5aG3mLgWv1hp6oPgTa9faWYfrW4+zkRjXdW2dvcp6m/0O+EPEUTHvoOaUkMuAZ0LlMUWdqJO1LTIpOefpmyjbwFH53OR9YJpujmoX0c0lm/OSsjuy0k0OaFV1Z5G32oz3Bffz+XabXNm80yebeGH94I+F+a1BpF02mmeNRFrNms3bKjdcS81ruCCJuaPYG+4BKt41FAWNxyqNa9B490W70+/U2NjVEsd3GsN6hZu+IcztnQxMdcCjoGMC7vaiwYOb2+qNKwciq/hfb0s2bIjTLnyP/Jwlh9bRdHW9hckqSRAaWjOh69KQRZ6bBBzlS+eeamJICLmMKZHA1l/UvJJ+BXv9pizOtz+SLoUSTzCbtQatab5o0ZApn2qt5yVPtKIp/kQSg4V75XCIKxishFGqEOVhGaYsvhtmHzC7JOZprVWBUx77foSl7t9Oipm7gjFpLNKU6poaAv/AxMjdqOcpe05/7XPn3oe2vtwmBuRQBOHP8S6L5MKJKKt7qmhppc+T3DQyCEONupBUTzaffUORfxxYuedm+Aqboa1RAIvq0lQVIBG6wJaBd6Sj+qHvjoGnKve+10uiAITvfG+CVbJjTBwuZuTMwlqn+t1bhfDIpgdmi/+HDAYzyokQyuEAZDHlW3nvmNU6KYZdvgjd+hsqIrEJdoKzBBrMMTns9x4Ur1dQ/ceoNj3LoVhJvg+8N0BXN3vTBRLoPPoy+KzU48PYQzQhPkJPQEi6jvEjWP8VkIRZgzakb13VifoqBUBdU0ym0YlsUYVBgw4IMQCnNWQYtsbwAKwRXnmrLoHQYkWxqeyd8b4Ch36Rn5AaHAGGkkZQ5eM90vll1D1yFzdkZsXyi5QfLy0HPuaIB3tfSG+N0oQ1dDnfLrcL4cClhjDIAbdQL6qIul1/QPHTHO1w44NQ+3xtg2pia+8UJd77MGFpXOb4jVXHkzw1ehAjekFOiDSlusJmsK+zNWn1b0idafCmRezmdZxY0UlpoFKylQKngX0oFtFRsjrJzvA/QPGCZEd8bEM/OG7VH/6sm9B/f5hcxhUByyhj6jDHNxH0yFtYNqewG+kWWt3ymLy2Dc9OictSGGElXv021EyPx5RrPy32XETBGsjdi1WPT6/0dT0jvh+8NiNXFzJXknX8rGcSN0dQ+OgECPqphAyVGKLd1bgcWhwRUNuWwYwR2l2xORcyklRYTkgW4BxSDdcUNDouBlnZXXNEZqoIfs2PEOzAfBh3+xFK1Zk576O2Vs4mdqwhXWoHCvmBvMGovk8igzIXXLg3xmZjBCKstlWcj95pFEyAtRY8DiBMKJ3rCGTb69RbaEohZB5Vc+RxlAD7jaSljtcUi1Ht4GzoVE8vlMKuBM1+9rP/KF0FEkM88362+ho6EwJ6qgY9iCH5bUUVT5dlZViBS0JcqQ9/BJgVaXAWpKlKxvhr/kpA2UwET3iSvCpjIBN9hCGzWtwcznXdq7nnGE7+7ecD6ufCF+oE8oREWAUYUEeqqRWAd89UV+fuo5Rg7tlf5ZIELUavyaxLgMqzWrh4TRa7cbvZb9RH3/ObAGRjVDwdAJybixH1mVrviW0q/Twb5zK3cnCuiMtiwu4jvwxijJMx1/enRm2lKA7YTU2XMoC31gsw9S2LhJG/su8lG5PcCE0em921s+HlIFfDDsKu0JYixUEFaR2PJ2B7PCOvn1HxlhN4q+VeenOgFHEYynY98Loxkwd6MuOnIk8th7pEQtSITbbDlLx2KuDQYKHiZS60v9VzfZ8Lo2/uCNF+WU7rP3KhIlHsKIvi6Wfm3lrXCbUIwa658VD2h8UNOyb8fvjtgz3y5z3WRxgP3DvcIfHGHR0j93FPEpcFAgdMBuir5k5Zd60622yD4HRfpp+fLRvOGJizymftg2QoQvZQ8MHcxJqOgN2s4XM7+h8LwdXYpI78IVFvk9cZFGxTCVvdeB3c1BcKmKz2C6xFBHxllaP644dNgzMnsWOQTiKE4XMln1r+aih50jJYCPFqbe0t5bO/5aGJ8HuJsaIg/Uer658HcwSuym/m35PcGDLS4uQdmNvuLmQ8yvh/N4Gmfi3+8o7wpSdr0Z8K0g958po9m4DsfTK3s38kuu7r7dru21uvne/nNcwFWWMLIz4wk5/+yC5MkOYKjoiKXKVerR0XD984V1VLZCmeJbKvMVxeLnNqot4fUX6q8FM+qyJDFkrkPq1jh7MYxPyhXMIw/qnAvy1X2evsK30xWyMREJVhn4VdZvl2uiRXCj31sfo25YCqQzNbIxoiHluRARaJTFfdB1CezHjkZ9tUhLtfqFqOQqvwMqBmGXHrV4OC9ItPgDc95vuZmq5GunKrABl4hdlhvbJUgxJLKmjxyje328EnX277XR4gvBIde0B3aOwyQgI+qiN7mLYTRqFk5FQ3bHpWgfdsVezgTJ7LDWmLC8wAWFavYGHgc1Zr2ULhFG7faPwLbU83Vzqi52WOED0W/W7LtJzPlKkMnpWZv0gmXE7A5eJN482JA0BUZO/1R5fi4Mqp3w7ZvCabw8/61rNEkmfAMFFwwZhIpFj3WXn35qS+5eRoipzZ1uYDf8IfKmars8RV731OcdXPlH6IjX2VC3bsqhi5viPFlKnuH3BnslDvpQBQSxDO7vuJni23RFriNd3P3nGR3U3PuTBMnve6jx01JVVzYmFLVX08g6JdnljACFl4hnZJBS01hlHHWYEQqqSnkVxnxngo9AcflVFxnKiedi/QuasuwhQsqTym/vQTyxjsJ8w6fuZl3sPqWoP2JsAJ8lbyIjZLBUMqANmFBhV6DfzItsBxn5rq3llgGM6+2jvo+KazuGA7D75rshiiPK6mc3DkYH7jsmMYJy6AGby2FF4/4Vb7hjtM+Iaz2xAShVLfdI552iY8qG6UdV6pqQxwXRYF1vsDVcmFMSlSlDKwbb+ujFva6Lr7zRRv+gBdwaT6NtnLp8fC6wh5ThlEkZUCvN0Vlx0KKRdwNi+gtt8mv9UxCGPStLEkHwlYKT21pkgAtA9rGSxqHAimahhzSixMwtd4XW7MMyjo5SIVJFfhhQ/fGbzGVVXmZMdom3mYEZJDBL2MzZVClQSu/GDIevt0RIlkopzqEp+2vu2F+BXcoefsTgWnm5NkirYvc9gAam3roQJw6jtOV5buLazQ9ytVjXVTQHph0gubXGQcvnyxAFjiYwD/FXVOuaGi66MzOxTBnyKArunDBaRI3Is7uabvmsfOZr2ExGfAUIyqLxO+yxe9TCr9N5h1Zri7mJycn8wU15hJUhi5kV/bg0tMh0icaiMwc7e9QHPdITbkCX+PkhBQ+yeBY3CgZgD2wxJLeZMmeWCyOdu4ki+w1iK8bkII5GlbZzUPsvfbDsc3EBR9LgJJBX3562jlWbUgn98xB3xRalBeqqS9xdJXhK8tpo2PRkMZItMbY6mXldVLo0CGxtARtOyh9Uyr2Bvos1HgEVmQEcffV06DneetLUNw94Brvtw8CohyySCU+DlthlgGV3FHNL0KpxxsaAnP294rsLR3zfszeMoP5WA4Vd0yyaKkx+QUfUOURxcV4lBxgtUkSVdonYOgLmH10qBPsA5v7t6+vD8D97fptdngbzyho9yU2Xa5IrHO/hhYpeSrahYbn6lNoc7LXtprIAiXYKmeKcjcvoMdeZk2qLW9dSAMHhNx/E/MeKOkOvJTtbeqglrzFpqGrjQyuBknSNIr3DgANhy+xatACuKShsQnlszuiQV+RSeBX63O+CBQ+6Zym13Y8z6588RG/EH33Jlym/CZ4ftXr9A1KgGC+qOM9sZ08uD8aTH2p44tp0nqmgzW9xsL45Q2aCJqIl8aWS7LfFkq5qrda1iqB8Szx6JLLYC1jK4Var9dQl8J59Rsdk7K+DF+u6p3Ed8H3DLxJco5qra7b6bhOvRY7+frB2ANpW1NSUlJSUlJSUlJSUlJSUlJSUlJSUlJSUlJSUlJSUj4pmcz/ASwPpGphnn7XAAAAAElFTkSuQmCC"/>
          <p:cNvSpPr>
            <a:spLocks noChangeAspect="1" noChangeArrowheads="1"/>
          </p:cNvSpPr>
          <p:nvPr userDrawn="1"/>
        </p:nvSpPr>
        <p:spPr bwMode="auto">
          <a:xfrm>
            <a:off x="6096000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/>
          </a:p>
        </p:txBody>
      </p:sp>
      <p:sp>
        <p:nvSpPr>
          <p:cNvPr id="135182" name="AutoShape 14" descr="data:image/png;base64,iVBORw0KGgoAAAANSUhEUgAAAYMAAACCCAMAAACTkVQxAAAAAXNSR0IArs4c6QAAAARnQU1BAACxjwv8YQUAAADwUExURf///wAAAGG/vvT09P///vr6+vn5+ePj4+zs7Pb29uDg4N3d3ejo6O7u7pOTk+Xl5cvLy7Kysr+/v9PT06urq39/f6mpqXFxcYqKipqamjIyMri4uKOjo8XFxdLS0khISISEhEFBQW1tbWNjY1tbW1JSUhAQECsrKzk5OSAgIBgYGCcnJ0VFRW9vb1C8uAsLC9Tu7XfIx8Ll5KXX2GO9wOr292DAuZXS0OPy78fk53/Kxbbg223GvFC9tJ3Y1+fy9WKrrDVRUVGTkrnY1W2tqUJqaDldW1mfnGDGw0+GgUd2eGO4syk0Nz1JSigdH6Dc1VhWqKwAAAAJcEhZcwAADsMAAA7DAcdvqGQAABktSURBVHhe7Z0Jf+K4ksARYC4Hh8sc4UoCJEDS5ISkk5menXfs69nZ3ff9v81WlUqWbGywEzLbnZ//M50Q2xxWSXWpJDIpKSkpKSkpKSkpKSkpKSkpKSkpKSkpKSnvI9d3TwRw7fZLfOjjyMN/O7HK/OADqApR5Ic/FPY5tr/ievCRYoDmRwnkd4ihL8Ri1un17SofOCTXy4/vZMnJ+SRATId87kNYP98+r/lxCDX+EMDFmdtuWnz8INRPcvzoRwJ6XQiLFp+OwV7dIskj669Pm9VqlV1ln275eJAlfwSPS7d/zOciADFZFbtI0rIQOsoUCoEHFv+u2nYRtZ7FJwooHnpsFehV/K/zcbh8o1vctPmK/eSt29enu7u7l5en10hxwIn1/V12tckyq7t7PuWjxe/v52IyaKq2DKE2w4su4dERXX7pVlAwyEAIWz4Sok+/26IGP+05XYmPxAQP98Q5/BQCJFGhU0J08fiHQ589giv8qPuApr194lbNZh9Xd898Yov1E/R+uEReCTyufvmKJ/xiu+R3D2Hm1MI1iSsunX6968DDqpgMGz1oX9WFzmYCjwMn4obE2EehlMRZY1RrufB3UXTgZ01M8eSJgGuOxLTeag96cRrgvVjXfHcRnPJ10eQz97/8ym3K3IcY3Hy+8BC4jFi9/AYKii8ibH7rKBad9igoCEf0+BFYN9niDSGkTbOFfbKkR5n5lHo6nAPPyBGe81USIIljMaM/zgSMn2qMOz8UY76xSGa7NWI+8/yy0h1bsvrGZ01es1vXSVYP/nHg8DvvZOmazk1FfOFHQJkVSF+c0G93AdpI9ucz55y00VAc4dDxJFkFGeRYBJnxDfzIoVT+GnYpIoY/WRSvqF22ePF1bTDZ93eh10lefD7SGb/xPip8PeAKw2SXVRe+JDNgiQGqJzpy5uaEAH93KECCdTFWL5EDsS3kJdAmF/Djr5PBtk8aAuvSMPLWCzdjkJe1KYTbX3ZIAOzD47OWGbRSPLCpmCvsuoqCkkFXNOBnC7v7BFseuvg5/AmdimSAHXDaxMPwnuPlnB4BJIOymNVbA+fjzUGsUU9uQhjQar95Ls4Wd0qH5cEUR2ghxWazuvX0kREc7EE7z8JrQKCgunCbZLCU5pZ6EsgAWr7NMkCHSUxROCCDsbjmT8zjgIjvGb4RsFoB5mdbrjkQGa7dRosAhLCWfbvwbdcYYB6zt0oGPX7X/SjlATLgMdG8gKYuKxn00ArURLcOCLLK1yAD1EY1KYNMoX1BuikHQ8dVWpdl0IE4wwssPgrpR2umNPDKw614oU6Xb3MLjRslhc0me4etmn81fdFI4GWUTYgMV7Y442eAv8P2oILd3ZPBFB2fCV9MY+IMxdYQUxttssTFq0n7T/h5YyWDvwBK0XlcGL29L4MXhYxrtrjl9ovkCdzWx5BBsMrePT28QkznO0ciA7xGE9N+d7ojVhBj+QTAkS4nuJfgoipzeoTNeMTGoUK+P8kg0xEDw4ZfQVyHfhE2CPW26xvyTf8KGZzynUjO/InKxoKPI+FpgufIMcBsVg8vj9/5D83L67MyFT5dplxUHbCQi5mz626EpySbGgH9MsDfJRwHqgufoZbpCml1Mwvs+icUhFkXV4ZTNYfhdESvBYoBE6pzGR9IqX4oftO37YBqtUyfO0A+v96SAHTvO/qlCOogGBMv96Ybmi9vHo2X+Y1kcMVvaxpEqznQw8PDcFrgbiYjC9QQyQB6e7lxKUZwglIRCEVxl/I+R5S8qMETMjkHpSfjZPCZruDnpYyTZ/ZoVBvWPzCJboEx0uhRrSmp2MEMhjR3fhms7rh1889R7mo2+7qVK/3NVEcvdIjfFQjowErr3Byd/r5hc7AJmqckH82wT/c9ldJEaVA+Ceii/Pj+cAQ0yb5bYEHgcnIEi/Jk1N0fBJ/lW4YLu00neSz7yGeeAuYYk2+YFcWzfMiPzM/5sxIAmGwPcFDRs/QIcc6P+qdKV42VRmOO+4NeHbN6hdqw3x/KtjtuKuNrNWFY2Jy7szDZUen3nF6fzpebUjeVm3C3TcyVl5t2E/63D5s39+HPyfAn2yI3OK2He2dm04Esnnyf9F5nRhWrl/A8dT5jGObHJzjCvRiJ+FiFZut0eh7hKPxE+KxcgokCSR69Uo/HzasXYEmC2gglsDUCJPm1MZ5WoKuM3uH5j5+SOt8loUOdmOQtbjNmaxLgnk8Qm9Vd1FwNkM888HUIvBLYS0VEfP5J8Bnk5LeqZwsAI83A5C1DF4EEwkeAYv0nXwmAVR7ypwI+ThX/APjyRCGWbw/3hvp4XNEkjA/o21JXwWVkB3YLwRwIeWNidcHnPyWG6yHeEA6uub2Q79uKiGCLgBLYLQA4v9bGZfXMzhhi5uE+HeYwuEielTItLgS3oeS/ZVc7LLFJ3nhBGFQ6NtwzcfFTU+Z7JJKWsFh5UxNxWBWGtat4xY/xig8QPikS+wo/EWZyOHFSxGdvs9lCVD8PzBHvxHCznozgUaeDPh2+LEVyn+gbtxay2uPyxAXTTJI7Y2qPZl0+J2ZsQMnGRDwb0VmUMUgMu1HgSN1lpvzRhFEpEY9cc4RRXTknwSM0gQndLmdlCny4nCvDAfhT5WdycFI+oKvhOv4bXkg+ODzGtAFmCcOxyrnqccUGKsXjaq7sueqmQX7Z6/PExIjpjAg+WfjeoDmPkp4jhxadsxyHom74WyeYpEZmmFiF9uCM2CXVurS8OSv4JB8UoTTl+xM4teQnZ/d77vTsyhfEIYtpDcvWzCTFyjdt/x68V91kjdR1goyQlemIcWvYwPmaU1HvY3kWOHwwpqjCegR3aveHtbpwm7VhDbPbtVGjI0szxmouYUxN3r5gQ1QWVx8lgy98h4CeCySaA39uOAj2Ka25N4/BLNHbMSIEI3WdJHg81aOmq0u3JjN5jza7f0W2MZZsZpduaabmqGbU5M5kLgvC+pdGAdJBMStHjJvM9UPmSILUfImgg2kiQwYwDvi9gLCkeQS2EWp2dcr/vONQq9t8q0oGGXl5jWQwVbnBKU33uJ2efOeZ43zQ5IFWi0YcOopVZySuM4ZfCiHtwTB1Eb8XoKcb99IxcqyOLCVCzmeZJWbAbZpS25JBiw4HZDB1KzQFXRKVXpKPkAAjaa2swTBiunabVyM8e0gQAOwEXsbIGBkBZIJOuODaFsQRvcGgR3PRnTPo6wuUgRxTfhkMpUaaqjeakAxOnMwCHzhYIZlgKMbHm6LzUmLVvRWnmv/ghkLksw9A3jQHL1V+KyB8ci8UM7fkiJsbeDY+7MBhrF2pcGMeezJYXoN7KJ2mgAzAsDhoPuBsP8RpOQBGjCxjA1VnHwudZV6Fp+rexpMeXd+Moic+GwdZwSWRWpw8mi8omoVoHm2Ng7njuBfSUk+0TYYfOWj3CgyTIWi0WmRl1bswggNp87UrGANdKHFHTz4MRtXw6t7oE3w6DnNDcTnaNpyjDGxxUt2yB5ijAfcEJeUqjXOGgiTTcSYykym68XKkHJZjvj1AZorCl0FF8LsuFjpQkgK51yLIbtY6fDFU/F4cn1/krbo8pzKKnqCiR4DK8BCZD2xR9cyAe3uBmmSIdrglhvgMaZwPDRa5MvJTxS8sBDxz8Hh3GL8Uzfpt1igDezGmMuXigXhAl/big1Mtg4m0eWPWOtDJ5coES8qgQKUuRU6SN0j7t3FE5QTVO5Y+pM5L218uFo8RFXj8zWssKkI5ACAC39Rz9t6YygxEkLupwcBuFjIlaEZXtEa1YaMOzT6Vd1lSPqCSQY5rk85JDU3oaFO+oYzwZnTIWxVySIwAjRPDEYHBxXx27jpOD3CQXm/Q+vt35Zk+buSTD8C/zTKY74+mckx2/zaXHelEAGgn0OtEi9VNjVXWEYQ6yFCOB9kRZ+SHTbHIDkYD1tWUVUnYITHmyzlGNpST5GrSa1RCQ3Rj2d+hnKLnF185JA4vndUNK7HcxXG/3cYVtMd2BbFBpxRVhZIt76hsS3NdsKW6srjmq1Jv1/nSoo12Okc/M/YHxGh6jko5HUZFFegnt++FmFuY9SzWYSyyl7JmcFJOx/FJZfCToEvavXlCb2552VWdBsjZtf7Acc+n45OrJUY8S/fvusHCVvwlhIyxj83jBvOwemB+zqlMwxzo3HyH/p6wbrKKfec8PHfxD2WS/zyEY2r9OzAIcDkUoIPIzykDo9zdUHQ197xHkWKh5uxaprlUawkgPnunEPIBd4iQRkary4/wC///0eN8O/6ptvcuk/2b9IsOMIO5fgoMAuBeylUHLJ9TBtoRDdq7/l4BAP+UjfXr83tVUcggyKpiMKkaER35fiZ0sohDdok1CFuMuc1/si7ip72NfH79sj0I7rAWiWSg+8l7ZVAtfdiU/Nux+OYAMycbvktKCDwOcJHAOwhZ129qN11W8U4Z2GLxA8rASElqk3wcewJH/EEB1buy1vnGP74bgTHxCHpIzwfpbMo7S7xuEuU6/iqMKNnrIfv2SDG4+VPK4B3mYHAhxL+MFB2y8o8r3SXeJ4P6j2nSdQiqq8q3alii4ZTd45vnMIeyakOn/pBNIP2nbVaivHG5kCuVKL8gsfsNGXKWeDIhdyTPlo/K8FgWOlvHmBaAJyJ8Hp5aG3mLgWv1hp6oPgTa9faWYfrW4+zkRjXdW2dvcp6m/0O+EPEUTHvoOaUkMuAZ0LlMUWdqJO1LTIpOefpmyjbwFH53OR9YJpujmoX0c0lm/OSsjuy0k0OaFV1Z5G32oz3Bffz+XabXNm80yebeGH94I+F+a1BpF02mmeNRFrNms3bKjdcS81ruCCJuaPYG+4BKt41FAWNxyqNa9B490W70+/U2NjVEsd3GsN6hZu+IcztnQxMdcCjoGMC7vaiwYOb2+qNKwciq/hfb0s2bIjTLnyP/Jwlh9bRdHW9hckqSRAaWjOh69KQRZ6bBBzlS+eeamJICLmMKZHA1l/UvJJ+BXv9pizOtz+SLoUSTzCbtQatab5o0ZApn2qt5yVPtKIp/kQSg4V75XCIKxishFGqEOVhGaYsvhtmHzC7JOZprVWBUx77foSl7t9Oipm7gjFpLNKU6poaAv/AxMjdqOcpe05/7XPn3oe2vtwmBuRQBOHP8S6L5MKJKKt7qmhppc+T3DQyCEONupBUTzaffUORfxxYuedm+Aqboa1RAIvq0lQVIBG6wJaBd6Sj+qHvjoGnKve+10uiAITvfG+CVbJjTBwuZuTMwlqn+t1bhfDIpgdmi/+HDAYzyokQyuEAZDHlW3nvmNU6KYZdvgjd+hsqIrEJdoKzBBrMMTns9x4Ur1dQ/ceoNj3LoVhJvg+8N0BXN3vTBRLoPPoy+KzU48PYQzQhPkJPQEi6jvEjWP8VkIRZgzakb13VifoqBUBdU0ym0YlsUYVBgw4IMQCnNWQYtsbwAKwRXnmrLoHQYkWxqeyd8b4Ch36Rn5AaHAGGkkZQ5eM90vll1D1yFzdkZsXyi5QfLy0HPuaIB3tfSG+N0oQ1dDnfLrcL4cClhjDIAbdQL6qIul1/QPHTHO1w44NQ+3xtg2pia+8UJd77MGFpXOb4jVXHkzw1ehAjekFOiDSlusJmsK+zNWn1b0idafCmRezmdZxY0UlpoFKylQKngX0oFtFRsjrJzvA/QPGCZEd8bEM/OG7VH/6sm9B/f5hcxhUByyhj6jDHNxH0yFtYNqewG+kWWt3ymLy2Dc9OictSGGElXv021EyPx5RrPy32XETBGsjdi1WPT6/0dT0jvh+8NiNXFzJXknX8rGcSN0dQ+OgECPqphAyVGKLd1bgcWhwRUNuWwYwR2l2xORcyklRYTkgW4BxSDdcUNDouBlnZXXNEZqoIfs2PEOzAfBh3+xFK1Zk576O2Vs4mdqwhXWoHCvmBvMGovk8igzIXXLg3xmZjBCKstlWcj95pFEyAtRY8DiBMKJ3rCGTb69RbaEohZB5Vc+RxlAD7jaSljtcUi1Ht4GzoVE8vlMKuBM1+9rP/KF0FEkM88362+ho6EwJ6qgY9iCH5bUUVT5dlZViBS0JcqQ9/BJgVaXAWpKlKxvhr/kpA2UwET3iSvCpjIBN9hCGzWtwcznXdq7nnGE7+7ecD6ufCF+oE8oREWAUYUEeqqRWAd89UV+fuo5Rg7tlf5ZIELUavyaxLgMqzWrh4TRa7cbvZb9RH3/ObAGRjVDwdAJybixH1mVrviW0q/Twb5zK3cnCuiMtiwu4jvwxijJMx1/enRm2lKA7YTU2XMoC31gsw9S2LhJG/su8lG5PcCE0em921s+HlIFfDDsKu0JYixUEFaR2PJ2B7PCOvn1HxlhN4q+VeenOgFHEYynY98Loxkwd6MuOnIk8th7pEQtSITbbDlLx2KuDQYKHiZS60v9VzfZ8Lo2/uCNF+WU7rP3KhIlHsKIvi6Wfm3lrXCbUIwa658VD2h8UNOyb8fvjtgz3y5z3WRxgP3DvcIfHGHR0j93FPEpcFAgdMBuir5k5Zd60622yD4HRfpp+fLRvOGJizymftg2QoQvZQ8MHcxJqOgN2s4XM7+h8LwdXYpI78IVFvk9cZFGxTCVvdeB3c1BcKmKz2C6xFBHxllaP644dNgzMnsWOQTiKE4XMln1r+aih50jJYCPFqbe0t5bO/5aGJ8HuJsaIg/Uer658HcwSuym/m35PcGDLS4uQdmNvuLmQ8yvh/N4Gmfi3+8o7wpSdr0Z8K0g958po9m4DsfTK3s38kuu7r7dru21uvne/nNcwFWWMLIz4wk5/+yC5MkOYKjoiKXKVerR0XD984V1VLZCmeJbKvMVxeLnNqot4fUX6q8FM+qyJDFkrkPq1jh7MYxPyhXMIw/qnAvy1X2evsK30xWyMREJVhn4VdZvl2uiRXCj31sfo25YCqQzNbIxoiHluRARaJTFfdB1CezHjkZ9tUhLtfqFqOQqvwMqBmGXHrV4OC9ItPgDc95vuZmq5GunKrABl4hdlhvbJUgxJLKmjxyje328EnX277XR4gvBIde0B3aOwyQgI+qiN7mLYTRqFk5FQ3bHpWgfdsVezgTJ7LDWmLC8wAWFavYGHgc1Zr2ULhFG7faPwLbU83Vzqi52WOED0W/W7LtJzPlKkMnpWZv0gmXE7A5eJN482JA0BUZO/1R5fi4Mqp3w7ZvCabw8/61rNEkmfAMFFwwZhIpFj3WXn35qS+5eRoipzZ1uYDf8IfKmars8RV731OcdXPlH6IjX2VC3bsqhi5viPFlKnuH3BnslDvpQBQSxDO7vuJni23RFriNd3P3nGR3U3PuTBMnve6jx01JVVzYmFLVX08g6JdnljACFl4hnZJBS01hlHHWYEQqqSnkVxnxngo9AcflVFxnKiedi/QuasuwhQsqTym/vQTyxjsJ8w6fuZl3sPqWoP2JsAJ8lbyIjZLBUMqANmFBhV6DfzItsBxn5rq3llgGM6+2jvo+KazuGA7D75rshiiPK6mc3DkYH7jsmMYJy6AGby2FF4/4Vb7hjtM+Iaz2xAShVLfdI552iY8qG6UdV6pqQxwXRYF1vsDVcmFMSlSlDKwbb+ujFva6Lr7zRRv+gBdwaT6NtnLp8fC6wh5ThlEkZUCvN0Vlx0KKRdwNi+gtt8mv9UxCGPStLEkHwlYKT21pkgAtA9rGSxqHAimahhzSixMwtd4XW7MMyjo5SIVJFfhhQ/fGbzGVVXmZMdom3mYEZJDBL2MzZVClQSu/GDIevt0RIlkopzqEp+2vu2F+BXcoefsTgWnm5NkirYvc9gAam3roQJw6jtOV5buLazQ9ytVjXVTQHph0gubXGQcvnyxAFjiYwD/FXVOuaGi66MzOxTBnyKArunDBaRI3Is7uabvmsfOZr2ExGfAUIyqLxO+yxe9TCr9N5h1Zri7mJycn8wU15hJUhi5kV/bg0tMh0icaiMwc7e9QHPdITbkCX+PkhBQ+yeBY3CgZgD2wxJLeZMmeWCyOdu4ki+w1iK8bkII5GlbZzUPsvfbDsc3EBR9LgJJBX3562jlWbUgn98xB3xRalBeqqS9xdJXhK8tpo2PRkMZItMbY6mXldVLo0CGxtARtOyh9Uyr2Bvos1HgEVmQEcffV06DneetLUNw94Brvtw8CohyySCU+DlthlgGV3FHNL0KpxxsaAnP294rsLR3zfszeMoP5WA4Vd0yyaKkx+QUfUOURxcV4lBxgtUkSVdonYOgLmH10qBPsA5v7t6+vD8D97fptdngbzyho9yU2Xa5IrHO/hhYpeSrahYbn6lNoc7LXtprIAiXYKmeKcjcvoMdeZk2qLW9dSAMHhNx/E/MeKOkOvJTtbeqglrzFpqGrjQyuBknSNIr3DgANhy+xatACuKShsQnlszuiQV+RSeBX63O+CBQ+6Zym13Y8z6588RG/EH33Jlym/CZ4ftXr9A1KgGC+qOM9sZ08uD8aTH2p44tp0nqmgzW9xsL45Q2aCJqIl8aWS7LfFkq5qrda1iqB8Szx6JLLYC1jK4Var9dQl8J59Rsdk7K+DF+u6p3Ed8H3DLxJco5qra7b6bhOvRY7+frB2ANpW1NSUlJSUlJSUlJSUlJSUlJSUlJSUlJSUlJSUlJSUj4pmcz/ASwPpGphnn7XAAAAAElFTkSuQmCC"/>
          <p:cNvSpPr>
            <a:spLocks noChangeAspect="1" noChangeArrowheads="1"/>
          </p:cNvSpPr>
          <p:nvPr userDrawn="1"/>
        </p:nvSpPr>
        <p:spPr bwMode="auto">
          <a:xfrm>
            <a:off x="6096000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/>
          </a:p>
        </p:txBody>
      </p:sp>
      <p:sp>
        <p:nvSpPr>
          <p:cNvPr id="135184" name="AutoShape 16" descr="data:image/png;base64,iVBORw0KGgoAAAANSUhEUgAAAYMAAACCCAMAAACTkVQxAAAAAXNSR0IArs4c6QAAAARnQU1BAACxjwv8YQUAAADwUExURf///wAAAGG/vvT09P///vr6+vn5+ePj4+zs7Pb29uDg4N3d3ejo6O7u7pOTk+Xl5cvLy7Kysr+/v9PT06urq39/f6mpqXFxcYqKipqamjIyMri4uKOjo8XFxdLS0khISISEhEFBQW1tbWNjY1tbW1JSUhAQECsrKzk5OSAgIBgYGCcnJ0VFRW9vb1C8uAsLC9Tu7XfIx8Ll5KXX2GO9wOr292DAuZXS0OPy78fk53/Kxbbg223GvFC9tJ3Y1+fy9WKrrDVRUVGTkrnY1W2tqUJqaDldW1mfnGDGw0+GgUd2eGO4syk0Nz1JSigdH6Dc1VhWqKwAAAAJcEhZcwAADsMAAA7DAcdvqGQAABktSURBVHhe7Z0Jf+K4ksARYC4Hh8sc4UoCJEDS5ISkk5menXfs69nZ3ff9v81WlUqWbGywEzLbnZ//M50Q2xxWSXWpJDIpKSkpKSkpKSkpKSkpKSkpKSkpKSkpKSnvI9d3TwRw7fZLfOjjyMN/O7HK/OADqApR5Ic/FPY5tr/ievCRYoDmRwnkd4ihL8Ri1un17SofOCTXy4/vZMnJ+SRATId87kNYP98+r/lxCDX+EMDFmdtuWnz8INRPcvzoRwJ6XQiLFp+OwV7dIskj669Pm9VqlV1ln275eJAlfwSPS7d/zOciADFZFbtI0rIQOsoUCoEHFv+u2nYRtZ7FJwooHnpsFehV/K/zcbh8o1vctPmK/eSt29enu7u7l5en10hxwIn1/V12tckyq7t7PuWjxe/v52IyaKq2DKE2w4su4dERXX7pVlAwyEAIWz4Sok+/26IGP+05XYmPxAQP98Q5/BQCJFGhU0J08fiHQ589giv8qPuApr194lbNZh9Xd898Yov1E/R+uEReCTyufvmKJ/xiu+R3D2Hm1MI1iSsunX6968DDqpgMGz1oX9WFzmYCjwMn4obE2EehlMRZY1RrufB3UXTgZ01M8eSJgGuOxLTeag96cRrgvVjXfHcRnPJ10eQz97/8ym3K3IcY3Hy+8BC4jFi9/AYKii8ibH7rKBad9igoCEf0+BFYN9niDSGkTbOFfbKkR5n5lHo6nAPPyBGe81USIIljMaM/zgSMn2qMOz8UY76xSGa7NWI+8/yy0h1bsvrGZ01es1vXSVYP/nHg8DvvZOmazk1FfOFHQJkVSF+c0G93AdpI9ucz55y00VAc4dDxJFkFGeRYBJnxDfzIoVT+GnYpIoY/WRSvqF22ePF1bTDZ93eh10lefD7SGb/xPip8PeAKw2SXVRe+JDNgiQGqJzpy5uaEAH93KECCdTFWL5EDsS3kJdAmF/Djr5PBtk8aAuvSMPLWCzdjkJe1KYTbX3ZIAOzD47OWGbRSPLCpmCvsuoqCkkFXNOBnC7v7BFseuvg5/AmdimSAHXDaxMPwnuPlnB4BJIOymNVbA+fjzUGsUU9uQhjQar95Ls4Wd0qH5cEUR2ghxWazuvX0kREc7EE7z8JrQKCgunCbZLCU5pZ6EsgAWr7NMkCHSUxROCCDsbjmT8zjgIjvGb4RsFoB5mdbrjkQGa7dRosAhLCWfbvwbdcYYB6zt0oGPX7X/SjlATLgMdG8gKYuKxn00ArURLcOCLLK1yAD1EY1KYNMoX1BuikHQ8dVWpdl0IE4wwssPgrpR2umNPDKw614oU6Xb3MLjRslhc0me4etmn81fdFI4GWUTYgMV7Y442eAv8P2oILd3ZPBFB2fCV9MY+IMxdYQUxttssTFq0n7T/h5YyWDvwBK0XlcGL29L4MXhYxrtrjl9ovkCdzWx5BBsMrePT28QkznO0ciA7xGE9N+d7ojVhBj+QTAkS4nuJfgoipzeoTNeMTGoUK+P8kg0xEDw4ZfQVyHfhE2CPW26xvyTf8KGZzynUjO/InKxoKPI+FpgufIMcBsVg8vj9/5D83L67MyFT5dplxUHbCQi5mz626EpySbGgH9MsDfJRwHqgufoZbpCml1Mwvs+icUhFkXV4ZTNYfhdESvBYoBE6pzGR9IqX4oftO37YBqtUyfO0A+v96SAHTvO/qlCOogGBMv96Ybmi9vHo2X+Y1kcMVvaxpEqznQw8PDcFrgbiYjC9QQyQB6e7lxKUZwglIRCEVxl/I+R5S8qMETMjkHpSfjZPCZruDnpYyTZ/ZoVBvWPzCJboEx0uhRrSmp2MEMhjR3fhms7rh1889R7mo2+7qVK/3NVEcvdIjfFQjowErr3Byd/r5hc7AJmqckH82wT/c9ldJEaVA+Ceii/Pj+cAQ0yb5bYEHgcnIEi/Jk1N0fBJ/lW4YLu00neSz7yGeeAuYYk2+YFcWzfMiPzM/5sxIAmGwPcFDRs/QIcc6P+qdKV42VRmOO+4NeHbN6hdqw3x/KtjtuKuNrNWFY2Jy7szDZUen3nF6fzpebUjeVm3C3TcyVl5t2E/63D5s39+HPyfAn2yI3OK2He2dm04Esnnyf9F5nRhWrl/A8dT5jGObHJzjCvRiJ+FiFZut0eh7hKPxE+KxcgokCSR69Uo/HzasXYEmC2gglsDUCJPm1MZ5WoKuM3uH5j5+SOt8loUOdmOQtbjNmaxLgnk8Qm9Vd1FwNkM888HUIvBLYS0VEfP5J8Bnk5LeqZwsAI83A5C1DF4EEwkeAYv0nXwmAVR7ypwI+ThX/APjyRCGWbw/3hvp4XNEkjA/o21JXwWVkB3YLwRwIeWNidcHnPyWG6yHeEA6uub2Q79uKiGCLgBLYLQA4v9bGZfXMzhhi5uE+HeYwuEielTItLgS3oeS/ZVc7LLFJ3nhBGFQ6NtwzcfFTU+Z7JJKWsFh5UxNxWBWGtat4xY/xig8QPikS+wo/EWZyOHFSxGdvs9lCVD8PzBHvxHCznozgUaeDPh2+LEVyn+gbtxay2uPyxAXTTJI7Y2qPZl0+J2ZsQMnGRDwb0VmUMUgMu1HgSN1lpvzRhFEpEY9cc4RRXTknwSM0gQndLmdlCny4nCvDAfhT5WdycFI+oKvhOv4bXkg+ODzGtAFmCcOxyrnqccUGKsXjaq7sueqmQX7Z6/PExIjpjAg+WfjeoDmPkp4jhxadsxyHom74WyeYpEZmmFiF9uCM2CXVurS8OSv4JB8UoTTl+xM4teQnZ/d77vTsyhfEIYtpDcvWzCTFyjdt/x68V91kjdR1goyQlemIcWvYwPmaU1HvY3kWOHwwpqjCegR3aveHtbpwm7VhDbPbtVGjI0szxmouYUxN3r5gQ1QWVx8lgy98h4CeCySaA39uOAj2Ka25N4/BLNHbMSIEI3WdJHg81aOmq0u3JjN5jza7f0W2MZZsZpduaabmqGbU5M5kLgvC+pdGAdJBMStHjJvM9UPmSILUfImgg2kiQwYwDvi9gLCkeQS2EWp2dcr/vONQq9t8q0oGGXl5jWQwVbnBKU33uJ2efOeZ43zQ5IFWi0YcOopVZySuM4ZfCiHtwTB1Eb8XoKcb99IxcqyOLCVCzmeZJWbAbZpS25JBiw4HZDB1KzQFXRKVXpKPkAAjaa2swTBiunabVyM8e0gQAOwEXsbIGBkBZIJOuODaFsQRvcGgR3PRnTPo6wuUgRxTfhkMpUaaqjeakAxOnMwCHzhYIZlgKMbHm6LzUmLVvRWnmv/ghkLksw9A3jQHL1V+KyB8ci8UM7fkiJsbeDY+7MBhrF2pcGMeezJYXoN7KJ2mgAzAsDhoPuBsP8RpOQBGjCxjA1VnHwudZV6Fp+rexpMeXd+Moic+GwdZwSWRWpw8mi8omoVoHm2Ng7njuBfSUk+0TYYfOWj3CgyTIWi0WmRl1bswggNp87UrGANdKHFHTz4MRtXw6t7oE3w6DnNDcTnaNpyjDGxxUt2yB5ijAfcEJeUqjXOGgiTTcSYykym68XKkHJZjvj1AZorCl0FF8LsuFjpQkgK51yLIbtY6fDFU/F4cn1/krbo8pzKKnqCiR4DK8BCZD2xR9cyAe3uBmmSIdrglhvgMaZwPDRa5MvJTxS8sBDxz8Hh3GL8Uzfpt1igDezGmMuXigXhAl/big1Mtg4m0eWPWOtDJ5coES8qgQKUuRU6SN0j7t3FE5QTVO5Y+pM5L218uFo8RFXj8zWssKkI5ACAC39Rz9t6YygxEkLupwcBuFjIlaEZXtEa1YaMOzT6Vd1lSPqCSQY5rk85JDU3oaFO+oYzwZnTIWxVySIwAjRPDEYHBxXx27jpOD3CQXm/Q+vt35Zk+buSTD8C/zTKY74+mckx2/zaXHelEAGgn0OtEi9VNjVXWEYQ6yFCOB9kRZ+SHTbHIDkYD1tWUVUnYITHmyzlGNpST5GrSa1RCQ3Rj2d+hnKLnF185JA4vndUNK7HcxXG/3cYVtMd2BbFBpxRVhZIt76hsS3NdsKW6srjmq1Jv1/nSoo12Okc/M/YHxGh6jko5HUZFFegnt++FmFuY9SzWYSyyl7JmcFJOx/FJZfCToEvavXlCb2552VWdBsjZtf7Acc+n45OrJUY8S/fvusHCVvwlhIyxj83jBvOwemB+zqlMwxzo3HyH/p6wbrKKfec8PHfxD2WS/zyEY2r9OzAIcDkUoIPIzykDo9zdUHQ197xHkWKh5uxaprlUawkgPnunEPIBd4iQRkary4/wC///0eN8O/6ptvcuk/2b9IsOMIO5fgoMAuBeylUHLJ9TBtoRDdq7/l4BAP+UjfXr83tVUcggyKpiMKkaER35fiZ0sohDdok1CFuMuc1/si7ip72NfH79sj0I7rAWiWSg+8l7ZVAtfdiU/Nux+OYAMycbvktKCDwOcJHAOwhZ129qN11W8U4Z2GLxA8rASElqk3wcewJH/EEB1buy1vnGP74bgTHxCHpIzwfpbMo7S7xuEuU6/iqMKNnrIfv2SDG4+VPK4B3mYHAhxL+MFB2y8o8r3SXeJ4P6j2nSdQiqq8q3alii4ZTd45vnMIeyakOn/pBNIP2nbVaivHG5kCuVKL8gsfsNGXKWeDIhdyTPlo/K8FgWOlvHmBaAJyJ8Hp5aG3mLgWv1hp6oPgTa9faWYfrW4+zkRjXdW2dvcp6m/0O+EPEUTHvoOaUkMuAZ0LlMUWdqJO1LTIpOefpmyjbwFH53OR9YJpujmoX0c0lm/OSsjuy0k0OaFV1Z5G32oz3Bffz+XabXNm80yebeGH94I+F+a1BpF02mmeNRFrNms3bKjdcS81ruCCJuaPYG+4BKt41FAWNxyqNa9B490W70+/U2NjVEsd3GsN6hZu+IcztnQxMdcCjoGMC7vaiwYOb2+qNKwciq/hfb0s2bIjTLnyP/Jwlh9bRdHW9hckqSRAaWjOh69KQRZ6bBBzlS+eeamJICLmMKZHA1l/UvJJ+BXv9pizOtz+SLoUSTzCbtQatab5o0ZApn2qt5yVPtKIp/kQSg4V75XCIKxishFGqEOVhGaYsvhtmHzC7JOZprVWBUx77foSl7t9Oipm7gjFpLNKU6poaAv/AxMjdqOcpe05/7XPn3oe2vtwmBuRQBOHP8S6L5MKJKKt7qmhppc+T3DQyCEONupBUTzaffUORfxxYuedm+Aqboa1RAIvq0lQVIBG6wJaBd6Sj+qHvjoGnKve+10uiAITvfG+CVbJjTBwuZuTMwlqn+t1bhfDIpgdmi/+HDAYzyokQyuEAZDHlW3nvmNU6KYZdvgjd+hsqIrEJdoKzBBrMMTns9x4Ur1dQ/ceoNj3LoVhJvg+8N0BXN3vTBRLoPPoy+KzU48PYQzQhPkJPQEi6jvEjWP8VkIRZgzakb13VifoqBUBdU0ym0YlsUYVBgw4IMQCnNWQYtsbwAKwRXnmrLoHQYkWxqeyd8b4Ch36Rn5AaHAGGkkZQ5eM90vll1D1yFzdkZsXyi5QfLy0HPuaIB3tfSG+N0oQ1dDnfLrcL4cClhjDIAbdQL6qIul1/QPHTHO1w44NQ+3xtg2pia+8UJd77MGFpXOb4jVXHkzw1ehAjekFOiDSlusJmsK+zNWn1b0idafCmRezmdZxY0UlpoFKylQKngX0oFtFRsjrJzvA/QPGCZEd8bEM/OG7VH/6sm9B/f5hcxhUByyhj6jDHNxH0yFtYNqewG+kWWt3ymLy2Dc9OictSGGElXv021EyPx5RrPy32XETBGsjdi1WPT6/0dT0jvh+8NiNXFzJXknX8rGcSN0dQ+OgECPqphAyVGKLd1bgcWhwRUNuWwYwR2l2xORcyklRYTkgW4BxSDdcUNDouBlnZXXNEZqoIfs2PEOzAfBh3+xFK1Zk576O2Vs4mdqwhXWoHCvmBvMGovk8igzIXXLg3xmZjBCKstlWcj95pFEyAtRY8DiBMKJ3rCGTb69RbaEohZB5Vc+RxlAD7jaSljtcUi1Ht4GzoVE8vlMKuBM1+9rP/KF0FEkM88362+ho6EwJ6qgY9iCH5bUUVT5dlZViBS0JcqQ9/BJgVaXAWpKlKxvhr/kpA2UwET3iSvCpjIBN9hCGzWtwcznXdq7nnGE7+7ecD6ufCF+oE8oREWAUYUEeqqRWAd89UV+fuo5Rg7tlf5ZIELUavyaxLgMqzWrh4TRa7cbvZb9RH3/ObAGRjVDwdAJybixH1mVrviW0q/Twb5zK3cnCuiMtiwu4jvwxijJMx1/enRm2lKA7YTU2XMoC31gsw9S2LhJG/su8lG5PcCE0em921s+HlIFfDDsKu0JYixUEFaR2PJ2B7PCOvn1HxlhN4q+VeenOgFHEYynY98Loxkwd6MuOnIk8th7pEQtSITbbDlLx2KuDQYKHiZS60v9VzfZ8Lo2/uCNF+WU7rP3KhIlHsKIvi6Wfm3lrXCbUIwa658VD2h8UNOyb8fvjtgz3y5z3WRxgP3DvcIfHGHR0j93FPEpcFAgdMBuir5k5Zd60622yD4HRfpp+fLRvOGJizymftg2QoQvZQ8MHcxJqOgN2s4XM7+h8LwdXYpI78IVFvk9cZFGxTCVvdeB3c1BcKmKz2C6xFBHxllaP644dNgzMnsWOQTiKE4XMln1r+aih50jJYCPFqbe0t5bO/5aGJ8HuJsaIg/Uer658HcwSuym/m35PcGDLS4uQdmNvuLmQ8yvh/N4Gmfi3+8o7wpSdr0Z8K0g958po9m4DsfTK3s38kuu7r7dru21uvne/nNcwFWWMLIz4wk5/+yC5MkOYKjoiKXKVerR0XD984V1VLZCmeJbKvMVxeLnNqot4fUX6q8FM+qyJDFkrkPq1jh7MYxPyhXMIw/qnAvy1X2evsK30xWyMREJVhn4VdZvl2uiRXCj31sfo25YCqQzNbIxoiHluRARaJTFfdB1CezHjkZ9tUhLtfqFqOQqvwMqBmGXHrV4OC9ItPgDc95vuZmq5GunKrABl4hdlhvbJUgxJLKmjxyje328EnX277XR4gvBIde0B3aOwyQgI+qiN7mLYTRqFk5FQ3bHpWgfdsVezgTJ7LDWmLC8wAWFavYGHgc1Zr2ULhFG7faPwLbU83Vzqi52WOED0W/W7LtJzPlKkMnpWZv0gmXE7A5eJN482JA0BUZO/1R5fi4Mqp3w7ZvCabw8/61rNEkmfAMFFwwZhIpFj3WXn35qS+5eRoipzZ1uYDf8IfKmars8RV731OcdXPlH6IjX2VC3bsqhi5viPFlKnuH3BnslDvpQBQSxDO7vuJni23RFriNd3P3nGR3U3PuTBMnve6jx01JVVzYmFLVX08g6JdnljACFl4hnZJBS01hlHHWYEQqqSnkVxnxngo9AcflVFxnKiedi/QuasuwhQsqTym/vQTyxjsJ8w6fuZl3sPqWoP2JsAJ8lbyIjZLBUMqANmFBhV6DfzItsBxn5rq3llgGM6+2jvo+KazuGA7D75rshiiPK6mc3DkYH7jsmMYJy6AGby2FF4/4Vb7hjtM+Iaz2xAShVLfdI552iY8qG6UdV6pqQxwXRYF1vsDVcmFMSlSlDKwbb+ujFva6Lr7zRRv+gBdwaT6NtnLp8fC6wh5ThlEkZUCvN0Vlx0KKRdwNi+gtt8mv9UxCGPStLEkHwlYKT21pkgAtA9rGSxqHAimahhzSixMwtd4XW7MMyjo5SIVJFfhhQ/fGbzGVVXmZMdom3mYEZJDBL2MzZVClQSu/GDIevt0RIlkopzqEp+2vu2F+BXcoefsTgWnm5NkirYvc9gAam3roQJw6jtOV5buLazQ9ytVjXVTQHph0gubXGQcvnyxAFjiYwD/FXVOuaGi66MzOxTBnyKArunDBaRI3Is7uabvmsfOZr2ExGfAUIyqLxO+yxe9TCr9N5h1Zri7mJycn8wU15hJUhi5kV/bg0tMh0icaiMwc7e9QHPdITbkCX+PkhBQ+yeBY3CgZgD2wxJLeZMmeWCyOdu4ki+w1iK8bkII5GlbZzUPsvfbDsc3EBR9LgJJBX3562jlWbUgn98xB3xRalBeqqS9xdJXhK8tpo2PRkMZItMbY6mXldVLo0CGxtARtOyh9Uyr2Bvos1HgEVmQEcffV06DneetLUNw94Brvtw8CohyySCU+DlthlgGV3FHNL0KpxxsaAnP294rsLR3zfszeMoP5WA4Vd0yyaKkx+QUfUOURxcV4lBxgtUkSVdonYOgLmH10qBPsA5v7t6+vD8D97fptdngbzyho9yU2Xa5IrHO/hhYpeSrahYbn6lNoc7LXtprIAiXYKmeKcjcvoMdeZk2qLW9dSAMHhNx/E/MeKOkOvJTtbeqglrzFpqGrjQyuBknSNIr3DgANhy+xatACuKShsQnlszuiQV+RSeBX63O+CBQ+6Zym13Y8z6588RG/EH33Jlym/CZ4ftXr9A1KgGC+qOM9sZ08uD8aTH2p44tp0nqmgzW9xsL45Q2aCJqIl8aWS7LfFkq5qrda1iqB8Szx6JLLYC1jK4Var9dQl8J59Rsdk7K+DF+u6p3Ed8H3DLxJco5qra7b6bhOvRY7+frB2ANpW1NSUlJSUlJSUlJSUlJSUlJSUlJSUlJSUlJSUlJSUj4pmcz/ASwPpGphnn7XAAAAAElFTkSuQmCC"/>
          <p:cNvSpPr>
            <a:spLocks noChangeAspect="1" noChangeArrowheads="1"/>
          </p:cNvSpPr>
          <p:nvPr userDrawn="1"/>
        </p:nvSpPr>
        <p:spPr bwMode="auto">
          <a:xfrm>
            <a:off x="6096000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/>
          </a:p>
        </p:txBody>
      </p:sp>
      <p:sp>
        <p:nvSpPr>
          <p:cNvPr id="135186" name="AutoShape 18" descr="data:image/png;base64,iVBORw0KGgoAAAANSUhEUgAAAYMAAACCCAMAAACTkVQxAAAAAXNSR0IArs4c6QAAAARnQU1BAACxjwv8YQUAAADwUExURf///wAAAGG/vvT09P///vr6+vn5+ePj4+zs7Pb29uDg4N3d3ejo6O7u7pOTk+Xl5cvLy7Kysr+/v9PT06urq39/f6mpqXFxcYqKipqamjIyMri4uKOjo8XFxdLS0khISISEhEFBQW1tbWNjY1tbW1JSUhAQECsrKzk5OSAgIBgYGCcnJ0VFRW9vb1C8uAsLC9Tu7XfIx8Ll5KXX2GO9wOr292DAuZXS0OPy78fk53/Kxbbg223GvFC9tJ3Y1+fy9WKrrDVRUVGTkrnY1W2tqUJqaDldW1mfnGDGw0+GgUd2eGO4syk0Nz1JSigdH6Dc1VhWqKwAAAAJcEhZcwAADsMAAA7DAcdvqGQAABktSURBVHhe7Z0Jf+K4ksARYC4Hh8sc4UoCJEDS5ISkk5menXfs69nZ3ff9v81WlUqWbGywEzLbnZ//M50Q2xxWSXWpJDIpKSkpKSkpKSkpKSkpKSkpKSkpKSkpKSnvI9d3TwRw7fZLfOjjyMN/O7HK/OADqApR5Ic/FPY5tr/ievCRYoDmRwnkd4ihL8Ri1un17SofOCTXy4/vZMnJ+SRATId87kNYP98+r/lxCDX+EMDFmdtuWnz8INRPcvzoRwJ6XQiLFp+OwV7dIskj669Pm9VqlV1ln275eJAlfwSPS7d/zOciADFZFbtI0rIQOsoUCoEHFv+u2nYRtZ7FJwooHnpsFehV/K/zcbh8o1vctPmK/eSt29enu7u7l5en10hxwIn1/V12tckyq7t7PuWjxe/v52IyaKq2DKE2w4su4dERXX7pVlAwyEAIWz4Sok+/26IGP+05XYmPxAQP98Q5/BQCJFGhU0J08fiHQ589giv8qPuApr194lbNZh9Xd898Yov1E/R+uEReCTyufvmKJ/xiu+R3D2Hm1MI1iSsunX6968DDqpgMGz1oX9WFzmYCjwMn4obE2EehlMRZY1RrufB3UXTgZ01M8eSJgGuOxLTeag96cRrgvVjXfHcRnPJ10eQz97/8ym3K3IcY3Hy+8BC4jFi9/AYKii8ibH7rKBad9igoCEf0+BFYN9niDSGkTbOFfbKkR5n5lHo6nAPPyBGe81USIIljMaM/zgSMn2qMOz8UY76xSGa7NWI+8/yy0h1bsvrGZ01es1vXSVYP/nHg8DvvZOmazk1FfOFHQJkVSF+c0G93AdpI9ucz55y00VAc4dDxJFkFGeRYBJnxDfzIoVT+GnYpIoY/WRSvqF22ePF1bTDZ93eh10lefD7SGb/xPip8PeAKw2SXVRe+JDNgiQGqJzpy5uaEAH93KECCdTFWL5EDsS3kJdAmF/Djr5PBtk8aAuvSMPLWCzdjkJe1KYTbX3ZIAOzD47OWGbRSPLCpmCvsuoqCkkFXNOBnC7v7BFseuvg5/AmdimSAHXDaxMPwnuPlnB4BJIOymNVbA+fjzUGsUU9uQhjQar95Ls4Wd0qH5cEUR2ghxWazuvX0kREc7EE7z8JrQKCgunCbZLCU5pZ6EsgAWr7NMkCHSUxROCCDsbjmT8zjgIjvGb4RsFoB5mdbrjkQGa7dRosAhLCWfbvwbdcYYB6zt0oGPX7X/SjlATLgMdG8gKYuKxn00ArURLcOCLLK1yAD1EY1KYNMoX1BuikHQ8dVWpdl0IE4wwssPgrpR2umNPDKw614oU6Xb3MLjRslhc0me4etmn81fdFI4GWUTYgMV7Y442eAv8P2oILd3ZPBFB2fCV9MY+IMxdYQUxttssTFq0n7T/h5YyWDvwBK0XlcGL29L4MXhYxrtrjl9ovkCdzWx5BBsMrePT28QkznO0ciA7xGE9N+d7ojVhBj+QTAkS4nuJfgoipzeoTNeMTGoUK+P8kg0xEDw4ZfQVyHfhE2CPW26xvyTf8KGZzynUjO/InKxoKPI+FpgufIMcBsVg8vj9/5D83L67MyFT5dplxUHbCQi5mz626EpySbGgH9MsDfJRwHqgufoZbpCml1Mwvs+icUhFkXV4ZTNYfhdESvBYoBE6pzGR9IqX4oftO37YBqtUyfO0A+v96SAHTvO/qlCOogGBMv96Ybmi9vHo2X+Y1kcMVvaxpEqznQw8PDcFrgbiYjC9QQyQB6e7lxKUZwglIRCEVxl/I+R5S8qMETMjkHpSfjZPCZruDnpYyTZ/ZoVBvWPzCJboEx0uhRrSmp2MEMhjR3fhms7rh1889R7mo2+7qVK/3NVEcvdIjfFQjowErr3Byd/r5hc7AJmqckH82wT/c9ldJEaVA+Ceii/Pj+cAQ0yb5bYEHgcnIEi/Jk1N0fBJ/lW4YLu00neSz7yGeeAuYYk2+YFcWzfMiPzM/5sxIAmGwPcFDRs/QIcc6P+qdKV42VRmOO+4NeHbN6hdqw3x/KtjtuKuNrNWFY2Jy7szDZUen3nF6fzpebUjeVm3C3TcyVl5t2E/63D5s39+HPyfAn2yI3OK2He2dm04Esnnyf9F5nRhWrl/A8dT5jGObHJzjCvRiJ+FiFZut0eh7hKPxE+KxcgokCSR69Uo/HzasXYEmC2gglsDUCJPm1MZ5WoKuM3uH5j5+SOt8loUOdmOQtbjNmaxLgnk8Qm9Vd1FwNkM888HUIvBLYS0VEfP5J8Bnk5LeqZwsAI83A5C1DF4EEwkeAYv0nXwmAVR7ypwI+ThX/APjyRCGWbw/3hvp4XNEkjA/o21JXwWVkB3YLwRwIeWNidcHnPyWG6yHeEA6uub2Q79uKiGCLgBLYLQA4v9bGZfXMzhhi5uE+HeYwuEielTItLgS3oeS/ZVc7LLFJ3nhBGFQ6NtwzcfFTU+Z7JJKWsFh5UxNxWBWGtat4xY/xig8QPikS+wo/EWZyOHFSxGdvs9lCVD8PzBHvxHCznozgUaeDPh2+LEVyn+gbtxay2uPyxAXTTJI7Y2qPZl0+J2ZsQMnGRDwb0VmUMUgMu1HgSN1lpvzRhFEpEY9cc4RRXTknwSM0gQndLmdlCny4nCvDAfhT5WdycFI+oKvhOv4bXkg+ODzGtAFmCcOxyrnqccUGKsXjaq7sueqmQX7Z6/PExIjpjAg+WfjeoDmPkp4jhxadsxyHom74WyeYpEZmmFiF9uCM2CXVurS8OSv4JB8UoTTl+xM4teQnZ/d77vTsyhfEIYtpDcvWzCTFyjdt/x68V91kjdR1goyQlemIcWvYwPmaU1HvY3kWOHwwpqjCegR3aveHtbpwm7VhDbPbtVGjI0szxmouYUxN3r5gQ1QWVx8lgy98h4CeCySaA39uOAj2Ka25N4/BLNHbMSIEI3WdJHg81aOmq0u3JjN5jza7f0W2MZZsZpduaabmqGbU5M5kLgvC+pdGAdJBMStHjJvM9UPmSILUfImgg2kiQwYwDvi9gLCkeQS2EWp2dcr/vONQq9t8q0oGGXl5jWQwVbnBKU33uJ2efOeZ43zQ5IFWi0YcOopVZySuM4ZfCiHtwTB1Eb8XoKcb99IxcqyOLCVCzmeZJWbAbZpS25JBiw4HZDB1KzQFXRKVXpKPkAAjaa2swTBiunabVyM8e0gQAOwEXsbIGBkBZIJOuODaFsQRvcGgR3PRnTPo6wuUgRxTfhkMpUaaqjeakAxOnMwCHzhYIZlgKMbHm6LzUmLVvRWnmv/ghkLksw9A3jQHL1V+KyB8ci8UM7fkiJsbeDY+7MBhrF2pcGMeezJYXoN7KJ2mgAzAsDhoPuBsP8RpOQBGjCxjA1VnHwudZV6Fp+rexpMeXd+Moic+GwdZwSWRWpw8mi8omoVoHm2Ng7njuBfSUk+0TYYfOWj3CgyTIWi0WmRl1bswggNp87UrGANdKHFHTz4MRtXw6t7oE3w6DnNDcTnaNpyjDGxxUt2yB5ijAfcEJeUqjXOGgiTTcSYykym68XKkHJZjvj1AZorCl0FF8LsuFjpQkgK51yLIbtY6fDFU/F4cn1/krbo8pzKKnqCiR4DK8BCZD2xR9cyAe3uBmmSIdrglhvgMaZwPDRa5MvJTxS8sBDxz8Hh3GL8Uzfpt1igDezGmMuXigXhAl/big1Mtg4m0eWPWOtDJ5coES8qgQKUuRU6SN0j7t3FE5QTVO5Y+pM5L218uFo8RFXj8zWssKkI5ACAC39Rz9t6YygxEkLupwcBuFjIlaEZXtEa1YaMOzT6Vd1lSPqCSQY5rk85JDU3oaFO+oYzwZnTIWxVySIwAjRPDEYHBxXx27jpOD3CQXm/Q+vt35Zk+buSTD8C/zTKY74+mckx2/zaXHelEAGgn0OtEi9VNjVXWEYQ6yFCOB9kRZ+SHTbHIDkYD1tWUVUnYITHmyzlGNpST5GrSa1RCQ3Rj2d+hnKLnF185JA4vndUNK7HcxXG/3cYVtMd2BbFBpxRVhZIt76hsS3NdsKW6srjmq1Jv1/nSoo12Okc/M/YHxGh6jko5HUZFFegnt++FmFuY9SzWYSyyl7JmcFJOx/FJZfCToEvavXlCb2552VWdBsjZtf7Acc+n45OrJUY8S/fvusHCVvwlhIyxj83jBvOwemB+zqlMwxzo3HyH/p6wbrKKfec8PHfxD2WS/zyEY2r9OzAIcDkUoIPIzykDo9zdUHQ197xHkWKh5uxaprlUawkgPnunEPIBd4iQRkary4/wC///0eN8O/6ptvcuk/2b9IsOMIO5fgoMAuBeylUHLJ9TBtoRDdq7/l4BAP+UjfXr83tVUcggyKpiMKkaER35fiZ0sohDdok1CFuMuc1/si7ip72NfH79sj0I7rAWiWSg+8l7ZVAtfdiU/Nux+OYAMycbvktKCDwOcJHAOwhZ129qN11W8U4Z2GLxA8rASElqk3wcewJH/EEB1buy1vnGP74bgTHxCHpIzwfpbMo7S7xuEuU6/iqMKNnrIfv2SDG4+VPK4B3mYHAhxL+MFB2y8o8r3SXeJ4P6j2nSdQiqq8q3alii4ZTd45vnMIeyakOn/pBNIP2nbVaivHG5kCuVKL8gsfsNGXKWeDIhdyTPlo/K8FgWOlvHmBaAJyJ8Hp5aG3mLgWv1hp6oPgTa9faWYfrW4+zkRjXdW2dvcp6m/0O+EPEUTHvoOaUkMuAZ0LlMUWdqJO1LTIpOefpmyjbwFH53OR9YJpujmoX0c0lm/OSsjuy0k0OaFV1Z5G32oz3Bffz+XabXNm80yebeGH94I+F+a1BpF02mmeNRFrNms3bKjdcS81ruCCJuaPYG+4BKt41FAWNxyqNa9B490W70+/U2NjVEsd3GsN6hZu+IcztnQxMdcCjoGMC7vaiwYOb2+qNKwciq/hfb0s2bIjTLnyP/Jwlh9bRdHW9hckqSRAaWjOh69KQRZ6bBBzlS+eeamJICLmMKZHA1l/UvJJ+BXv9pizOtz+SLoUSTzCbtQatab5o0ZApn2qt5yVPtKIp/kQSg4V75XCIKxishFGqEOVhGaYsvhtmHzC7JOZprVWBUx77foSl7t9Oipm7gjFpLNKU6poaAv/AxMjdqOcpe05/7XPn3oe2vtwmBuRQBOHP8S6L5MKJKKt7qmhppc+T3DQyCEONupBUTzaffUORfxxYuedm+Aqboa1RAIvq0lQVIBG6wJaBd6Sj+qHvjoGnKve+10uiAITvfG+CVbJjTBwuZuTMwlqn+t1bhfDIpgdmi/+HDAYzyokQyuEAZDHlW3nvmNU6KYZdvgjd+hsqIrEJdoKzBBrMMTns9x4Ur1dQ/ceoNj3LoVhJvg+8N0BXN3vTBRLoPPoy+KzU48PYQzQhPkJPQEi6jvEjWP8VkIRZgzakb13VifoqBUBdU0ym0YlsUYVBgw4IMQCnNWQYtsbwAKwRXnmrLoHQYkWxqeyd8b4Ch36Rn5AaHAGGkkZQ5eM90vll1D1yFzdkZsXyi5QfLy0HPuaIB3tfSG+N0oQ1dDnfLrcL4cClhjDIAbdQL6qIul1/QPHTHO1w44NQ+3xtg2pia+8UJd77MGFpXOb4jVXHkzw1ehAjekFOiDSlusJmsK+zNWn1b0idafCmRezmdZxY0UlpoFKylQKngX0oFtFRsjrJzvA/QPGCZEd8bEM/OG7VH/6sm9B/f5hcxhUByyhj6jDHNxH0yFtYNqewG+kWWt3ymLy2Dc9OictSGGElXv021EyPx5RrPy32XETBGsjdi1WPT6/0dT0jvh+8NiNXFzJXknX8rGcSN0dQ+OgECPqphAyVGKLd1bgcWhwRUNuWwYwR2l2xORcyklRYTkgW4BxSDdcUNDouBlnZXXNEZqoIfs2PEOzAfBh3+xFK1Zk576O2Vs4mdqwhXWoHCvmBvMGovk8igzIXXLg3xmZjBCKstlWcj95pFEyAtRY8DiBMKJ3rCGTb69RbaEohZB5Vc+RxlAD7jaSljtcUi1Ht4GzoVE8vlMKuBM1+9rP/KF0FEkM88362+ho6EwJ6qgY9iCH5bUUVT5dlZViBS0JcqQ9/BJgVaXAWpKlKxvhr/kpA2UwET3iSvCpjIBN9hCGzWtwcznXdq7nnGE7+7ecD6ufCF+oE8oREWAUYUEeqqRWAd89UV+fuo5Rg7tlf5ZIELUavyaxLgMqzWrh4TRa7cbvZb9RH3/ObAGRjVDwdAJybixH1mVrviW0q/Twb5zK3cnCuiMtiwu4jvwxijJMx1/enRm2lKA7YTU2XMoC31gsw9S2LhJG/su8lG5PcCE0em921s+HlIFfDDsKu0JYixUEFaR2PJ2B7PCOvn1HxlhN4q+VeenOgFHEYynY98Loxkwd6MuOnIk8th7pEQtSITbbDlLx2KuDQYKHiZS60v9VzfZ8Lo2/uCNF+WU7rP3KhIlHsKIvi6Wfm3lrXCbUIwa658VD2h8UNOyb8fvjtgz3y5z3WRxgP3DvcIfHGHR0j93FPEpcFAgdMBuir5k5Zd60622yD4HRfpp+fLRvOGJizymftg2QoQvZQ8MHcxJqOgN2s4XM7+h8LwdXYpI78IVFvk9cZFGxTCVvdeB3c1BcKmKz2C6xFBHxllaP644dNgzMnsWOQTiKE4XMln1r+aih50jJYCPFqbe0t5bO/5aGJ8HuJsaIg/Uer658HcwSuym/m35PcGDLS4uQdmNvuLmQ8yvh/N4Gmfi3+8o7wpSdr0Z8K0g958po9m4DsfTK3s38kuu7r7dru21uvne/nNcwFWWMLIz4wk5/+yC5MkOYKjoiKXKVerR0XD984V1VLZCmeJbKvMVxeLnNqot4fUX6q8FM+qyJDFkrkPq1jh7MYxPyhXMIw/qnAvy1X2evsK30xWyMREJVhn4VdZvl2uiRXCj31sfo25YCqQzNbIxoiHluRARaJTFfdB1CezHjkZ9tUhLtfqFqOQqvwMqBmGXHrV4OC9ItPgDc95vuZmq5GunKrABl4hdlhvbJUgxJLKmjxyje328EnX277XR4gvBIde0B3aOwyQgI+qiN7mLYTRqFk5FQ3bHpWgfdsVezgTJ7LDWmLC8wAWFavYGHgc1Zr2ULhFG7faPwLbU83Vzqi52WOED0W/W7LtJzPlKkMnpWZv0gmXE7A5eJN482JA0BUZO/1R5fi4Mqp3w7ZvCabw8/61rNEkmfAMFFwwZhIpFj3WXn35qS+5eRoipzZ1uYDf8IfKmars8RV731OcdXPlH6IjX2VC3bsqhi5viPFlKnuH3BnslDvpQBQSxDO7vuJni23RFriNd3P3nGR3U3PuTBMnve6jx01JVVzYmFLVX08g6JdnljACFl4hnZJBS01hlHHWYEQqqSnkVxnxngo9AcflVFxnKiedi/QuasuwhQsqTym/vQTyxjsJ8w6fuZl3sPqWoP2JsAJ8lbyIjZLBUMqANmFBhV6DfzItsBxn5rq3llgGM6+2jvo+KazuGA7D75rshiiPK6mc3DkYH7jsmMYJy6AGby2FF4/4Vb7hjtM+Iaz2xAShVLfdI552iY8qG6UdV6pqQxwXRYF1vsDVcmFMSlSlDKwbb+ujFva6Lr7zRRv+gBdwaT6NtnLp8fC6wh5ThlEkZUCvN0Vlx0KKRdwNi+gtt8mv9UxCGPStLEkHwlYKT21pkgAtA9rGSxqHAimahhzSixMwtd4XW7MMyjo5SIVJFfhhQ/fGbzGVVXmZMdom3mYEZJDBL2MzZVClQSu/GDIevt0RIlkopzqEp+2vu2F+BXcoefsTgWnm5NkirYvc9gAam3roQJw6jtOV5buLazQ9ytVjXVTQHph0gubXGQcvnyxAFjiYwD/FXVOuaGi66MzOxTBnyKArunDBaRI3Is7uabvmsfOZr2ExGfAUIyqLxO+yxe9TCr9N5h1Zri7mJycn8wU15hJUhi5kV/bg0tMh0icaiMwc7e9QHPdITbkCX+PkhBQ+yeBY3CgZgD2wxJLeZMmeWCyOdu4ki+w1iK8bkII5GlbZzUPsvfbDsc3EBR9LgJJBX3562jlWbUgn98xB3xRalBeqqS9xdJXhK8tpo2PRkMZItMbY6mXldVLo0CGxtARtOyh9Uyr2Bvos1HgEVmQEcffV06DneetLUNw94Brvtw8CohyySCU+DlthlgGV3FHNL0KpxxsaAnP294rsLR3zfszeMoP5WA4Vd0yyaKkx+QUfUOURxcV4lBxgtUkSVdonYOgLmH10qBPsA5v7t6+vD8D97fptdngbzyho9yU2Xa5IrHO/hhYpeSrahYbn6lNoc7LXtprIAiXYKmeKcjcvoMdeZk2qLW9dSAMHhNx/E/MeKOkOvJTtbeqglrzFpqGrjQyuBknSNIr3DgANhy+xatACuKShsQnlszuiQV+RSeBX63O+CBQ+6Zym13Y8z6588RG/EH33Jlym/CZ4ftXr9A1KgGC+qOM9sZ08uD8aTH2p44tp0nqmgzW9xsL45Q2aCJqIl8aWS7LfFkq5qrda1iqB8Szx6JLLYC1jK4Var9dQl8J59Rsdk7K+DF+u6p3Ed8H3DLxJco5qra7b6bhOvRY7+frB2ANpW1NSUlJSUlJSUlJSUlJSUlJSUlJSUlJSUlJSUlJSUj4pmcz/ASwPpGphnn7XAAAAAElFTkSuQmCC"/>
          <p:cNvSpPr>
            <a:spLocks noChangeAspect="1" noChangeArrowheads="1"/>
          </p:cNvSpPr>
          <p:nvPr userDrawn="1"/>
        </p:nvSpPr>
        <p:spPr bwMode="auto">
          <a:xfrm>
            <a:off x="6096000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/>
          </a:p>
        </p:txBody>
      </p:sp>
      <p:sp>
        <p:nvSpPr>
          <p:cNvPr id="135188" name="AutoShape 20" descr="data:image/png;base64,iVBORw0KGgoAAAANSUhEUgAAAYMAAACCCAMAAACTkVQxAAAAAXNSR0IArs4c6QAAAARnQU1BAACxjwv8YQUAAADwUExURf///wAAAGG/vvT09P///vr6+vn5+ePj4+zs7Pb29uDg4N3d3ejo6O7u7pOTk+Xl5cvLy7Kysr+/v9PT06urq39/f6mpqXFxcYqKipqamjIyMri4uKOjo8XFxdLS0khISISEhEFBQW1tbWNjY1tbW1JSUhAQECsrKzk5OSAgIBgYGCcnJ0VFRW9vb1C8uAsLC9Tu7XfIx8Ll5KXX2GO9wOr292DAuZXS0OPy78fk53/Kxbbg223GvFC9tJ3Y1+fy9WKrrDVRUVGTkrnY1W2tqUJqaDldW1mfnGDGw0+GgUd2eGO4syk0Nz1JSigdH6Dc1VhWqKwAAAAJcEhZcwAADsMAAA7DAcdvqGQAABktSURBVHhe7Z0Jf+K4ksARYC4Hh8sc4UoCJEDS5ISkk5menXfs69nZ3ff9v81WlUqWbGywEzLbnZ//M50Q2xxWSXWpJDIpKSkpKSkpKSkpKSkpKSkpKSkpKSkpKSnvI9d3TwRw7fZLfOjjyMN/O7HK/OADqApR5Ic/FPY5tr/ievCRYoDmRwnkd4ihL8Ri1un17SofOCTXy4/vZMnJ+SRATId87kNYP98+r/lxCDX+EMDFmdtuWnz8INRPcvzoRwJ6XQiLFp+OwV7dIskj669Pm9VqlV1ln275eJAlfwSPS7d/zOciADFZFbtI0rIQOsoUCoEHFv+u2nYRtZ7FJwooHnpsFehV/K/zcbh8o1vctPmK/eSt29enu7u7l5en10hxwIn1/V12tckyq7t7PuWjxe/v52IyaKq2DKE2w4su4dERXX7pVlAwyEAIWz4Sok+/26IGP+05XYmPxAQP98Q5/BQCJFGhU0J08fiHQ589giv8qPuApr194lbNZh9Xd898Yov1E/R+uEReCTyufvmKJ/xiu+R3D2Hm1MI1iSsunX6968DDqpgMGz1oX9WFzmYCjwMn4obE2EehlMRZY1RrufB3UXTgZ01M8eSJgGuOxLTeag96cRrgvVjXfHcRnPJ10eQz97/8ym3K3IcY3Hy+8BC4jFi9/AYKii8ibH7rKBad9igoCEf0+BFYN9niDSGkTbOFfbKkR5n5lHo6nAPPyBGe81USIIljMaM/zgSMn2qMOz8UY76xSGa7NWI+8/yy0h1bsvrGZ01es1vXSVYP/nHg8DvvZOmazk1FfOFHQJkVSF+c0G93AdpI9ucz55y00VAc4dDxJFkFGeRYBJnxDfzIoVT+GnYpIoY/WRSvqF22ePF1bTDZ93eh10lefD7SGb/xPip8PeAKw2SXVRe+JDNgiQGqJzpy5uaEAH93KECCdTFWL5EDsS3kJdAmF/Djr5PBtk8aAuvSMPLWCzdjkJe1KYTbX3ZIAOzD47OWGbRSPLCpmCvsuoqCkkFXNOBnC7v7BFseuvg5/AmdimSAHXDaxMPwnuPlnB4BJIOymNVbA+fjzUGsUU9uQhjQar95Ls4Wd0qH5cEUR2ghxWazuvX0kREc7EE7z8JrQKCgunCbZLCU5pZ6EsgAWr7NMkCHSUxROCCDsbjmT8zjgIjvGb4RsFoB5mdbrjkQGa7dRosAhLCWfbvwbdcYYB6zt0oGPX7X/SjlATLgMdG8gKYuKxn00ArURLcOCLLK1yAD1EY1KYNMoX1BuikHQ8dVWpdl0IE4wwssPgrpR2umNPDKw614oU6Xb3MLjRslhc0me4etmn81fdFI4GWUTYgMV7Y442eAv8P2oILd3ZPBFB2fCV9MY+IMxdYQUxttssTFq0n7T/h5YyWDvwBK0XlcGL29L4MXhYxrtrjl9ovkCdzWx5BBsMrePT28QkznO0ciA7xGE9N+d7ojVhBj+QTAkS4nuJfgoipzeoTNeMTGoUK+P8kg0xEDw4ZfQVyHfhE2CPW26xvyTf8KGZzynUjO/InKxoKPI+FpgufIMcBsVg8vj9/5D83L67MyFT5dplxUHbCQi5mz626EpySbGgH9MsDfJRwHqgufoZbpCml1Mwvs+icUhFkXV4ZTNYfhdESvBYoBE6pzGR9IqX4oftO37YBqtUyfO0A+v96SAHTvO/qlCOogGBMv96Ybmi9vHo2X+Y1kcMVvaxpEqznQw8PDcFrgbiYjC9QQyQB6e7lxKUZwglIRCEVxl/I+R5S8qMETMjkHpSfjZPCZruDnpYyTZ/ZoVBvWPzCJboEx0uhRrSmp2MEMhjR3fhms7rh1889R7mo2+7qVK/3NVEcvdIjfFQjowErr3Byd/r5hc7AJmqckH82wT/c9ldJEaVA+Ceii/Pj+cAQ0yb5bYEHgcnIEi/Jk1N0fBJ/lW4YLu00neSz7yGeeAuYYk2+YFcWzfMiPzM/5sxIAmGwPcFDRs/QIcc6P+qdKV42VRmOO+4NeHbN6hdqw3x/KtjtuKuNrNWFY2Jy7szDZUen3nF6fzpebUjeVm3C3TcyVl5t2E/63D5s39+HPyfAn2yI3OK2He2dm04Esnnyf9F5nRhWrl/A8dT5jGObHJzjCvRiJ+FiFZut0eh7hKPxE+KxcgokCSR69Uo/HzasXYEmC2gglsDUCJPm1MZ5WoKuM3uH5j5+SOt8loUOdmOQtbjNmaxLgnk8Qm9Vd1FwNkM888HUIvBLYS0VEfP5J8Bnk5LeqZwsAI83A5C1DF4EEwkeAYv0nXwmAVR7ypwI+ThX/APjyRCGWbw/3hvp4XNEkjA/o21JXwWVkB3YLwRwIeWNidcHnPyWG6yHeEA6uub2Q79uKiGCLgBLYLQA4v9bGZfXMzhhi5uE+HeYwuEielTItLgS3oeS/ZVc7LLFJ3nhBGFQ6NtwzcfFTU+Z7JJKWsFh5UxNxWBWGtat4xY/xig8QPikS+wo/EWZyOHFSxGdvs9lCVD8PzBHvxHCznozgUaeDPh2+LEVyn+gbtxay2uPyxAXTTJI7Y2qPZl0+J2ZsQMnGRDwb0VmUMUgMu1HgSN1lpvzRhFEpEY9cc4RRXTknwSM0gQndLmdlCny4nCvDAfhT5WdycFI+oKvhOv4bXkg+ODzGtAFmCcOxyrnqccUGKsXjaq7sueqmQX7Z6/PExIjpjAg+WfjeoDmPkp4jhxadsxyHom74WyeYpEZmmFiF9uCM2CXVurS8OSv4JB8UoTTl+xM4teQnZ/d77vTsyhfEIYtpDcvWzCTFyjdt/x68V91kjdR1goyQlemIcWvYwPmaU1HvY3kWOHwwpqjCegR3aveHtbpwm7VhDbPbtVGjI0szxmouYUxN3r5gQ1QWVx8lgy98h4CeCySaA39uOAj2Ka25N4/BLNHbMSIEI3WdJHg81aOmq0u3JjN5jza7f0W2MZZsZpduaabmqGbU5M5kLgvC+pdGAdJBMStHjJvM9UPmSILUfImgg2kiQwYwDvi9gLCkeQS2EWp2dcr/vONQq9t8q0oGGXl5jWQwVbnBKU33uJ2efOeZ43zQ5IFWi0YcOopVZySuM4ZfCiHtwTB1Eb8XoKcb99IxcqyOLCVCzmeZJWbAbZpS25JBiw4HZDB1KzQFXRKVXpKPkAAjaa2swTBiunabVyM8e0gQAOwEXsbIGBkBZIJOuODaFsQRvcGgR3PRnTPo6wuUgRxTfhkMpUaaqjeakAxOnMwCHzhYIZlgKMbHm6LzUmLVvRWnmv/ghkLksw9A3jQHL1V+KyB8ci8UM7fkiJsbeDY+7MBhrF2pcGMeezJYXoN7KJ2mgAzAsDhoPuBsP8RpOQBGjCxjA1VnHwudZV6Fp+rexpMeXd+Moic+GwdZwSWRWpw8mi8omoVoHm2Ng7njuBfSUk+0TYYfOWj3CgyTIWi0WmRl1bswggNp87UrGANdKHFHTz4MRtXw6t7oE3w6DnNDcTnaNpyjDGxxUt2yB5ijAfcEJeUqjXOGgiTTcSYykym68XKkHJZjvj1AZorCl0FF8LsuFjpQkgK51yLIbtY6fDFU/F4cn1/krbo8pzKKnqCiR4DK8BCZD2xR9cyAe3uBmmSIdrglhvgMaZwPDRa5MvJTxS8sBDxz8Hh3GL8Uzfpt1igDezGmMuXigXhAl/big1Mtg4m0eWPWOtDJ5coES8qgQKUuRU6SN0j7t3FE5QTVO5Y+pM5L218uFo8RFXj8zWssKkI5ACAC39Rz9t6YygxEkLupwcBuFjIlaEZXtEa1YaMOzT6Vd1lSPqCSQY5rk85JDU3oaFO+oYzwZnTIWxVySIwAjRPDEYHBxXx27jpOD3CQXm/Q+vt35Zk+buSTD8C/zTKY74+mckx2/zaXHelEAGgn0OtEi9VNjVXWEYQ6yFCOB9kRZ+SHTbHIDkYD1tWUVUnYITHmyzlGNpST5GrSa1RCQ3Rj2d+hnKLnF185JA4vndUNK7HcxXG/3cYVtMd2BbFBpxRVhZIt76hsS3NdsKW6srjmq1Jv1/nSoo12Okc/M/YHxGh6jko5HUZFFegnt++FmFuY9SzWYSyyl7JmcFJOx/FJZfCToEvavXlCb2552VWdBsjZtf7Acc+n45OrJUY8S/fvusHCVvwlhIyxj83jBvOwemB+zqlMwxzo3HyH/p6wbrKKfec8PHfxD2WS/zyEY2r9OzAIcDkUoIPIzykDo9zdUHQ197xHkWKh5uxaprlUawkgPnunEPIBd4iQRkary4/wC///0eN8O/6ptvcuk/2b9IsOMIO5fgoMAuBeylUHLJ9TBtoRDdq7/l4BAP+UjfXr83tVUcggyKpiMKkaER35fiZ0sohDdok1CFuMuc1/si7ip72NfH79sj0I7rAWiWSg+8l7ZVAtfdiU/Nux+OYAMycbvktKCDwOcJHAOwhZ129qN11W8U4Z2GLxA8rASElqk3wcewJH/EEB1buy1vnGP74bgTHxCHpIzwfpbMo7S7xuEuU6/iqMKNnrIfv2SDG4+VPK4B3mYHAhxL+MFB2y8o8r3SXeJ4P6j2nSdQiqq8q3alii4ZTd45vnMIeyakOn/pBNIP2nbVaivHG5kCuVKL8gsfsNGXKWeDIhdyTPlo/K8FgWOlvHmBaAJyJ8Hp5aG3mLgWv1hp6oPgTa9faWYfrW4+zkRjXdW2dvcp6m/0O+EPEUTHvoOaUkMuAZ0LlMUWdqJO1LTIpOefpmyjbwFH53OR9YJpujmoX0c0lm/OSsjuy0k0OaFV1Z5G32oz3Bffz+XabXNm80yebeGH94I+F+a1BpF02mmeNRFrNms3bKjdcS81ruCCJuaPYG+4BKt41FAWNxyqNa9B490W70+/U2NjVEsd3GsN6hZu+IcztnQxMdcCjoGMC7vaiwYOb2+qNKwciq/hfb0s2bIjTLnyP/Jwlh9bRdHW9hckqSRAaWjOh69KQRZ6bBBzlS+eeamJICLmMKZHA1l/UvJJ+BXv9pizOtz+SLoUSTzCbtQatab5o0ZApn2qt5yVPtKIp/kQSg4V75XCIKxishFGqEOVhGaYsvhtmHzC7JOZprVWBUx77foSl7t9Oipm7gjFpLNKU6poaAv/AxMjdqOcpe05/7XPn3oe2vtwmBuRQBOHP8S6L5MKJKKt7qmhppc+T3DQyCEONupBUTzaffUORfxxYuedm+Aqboa1RAIvq0lQVIBG6wJaBd6Sj+qHvjoGnKve+10uiAITvfG+CVbJjTBwuZuTMwlqn+t1bhfDIpgdmi/+HDAYzyokQyuEAZDHlW3nvmNU6KYZdvgjd+hsqIrEJdoKzBBrMMTns9x4Ur1dQ/ceoNj3LoVhJvg+8N0BXN3vTBRLoPPoy+KzU48PYQzQhPkJPQEi6jvEjWP8VkIRZgzakb13VifoqBUBdU0ym0YlsUYVBgw4IMQCnNWQYtsbwAKwRXnmrLoHQYkWxqeyd8b4Ch36Rn5AaHAGGkkZQ5eM90vll1D1yFzdkZsXyi5QfLy0HPuaIB3tfSG+N0oQ1dDnfLrcL4cClhjDIAbdQL6qIul1/QPHTHO1w44NQ+3xtg2pia+8UJd77MGFpXOb4jVXHkzw1ehAjekFOiDSlusJmsK+zNWn1b0idafCmRezmdZxY0UlpoFKylQKngX0oFtFRsjrJzvA/QPGCZEd8bEM/OG7VH/6sm9B/f5hcxhUByyhj6jDHNxH0yFtYNqewG+kWWt3ymLy2Dc9OictSGGElXv021EyPx5RrPy32XETBGsjdi1WPT6/0dT0jvh+8NiNXFzJXknX8rGcSN0dQ+OgECPqphAyVGKLd1bgcWhwRUNuWwYwR2l2xORcyklRYTkgW4BxSDdcUNDouBlnZXXNEZqoIfs2PEOzAfBh3+xFK1Zk576O2Vs4mdqwhXWoHCvmBvMGovk8igzIXXLg3xmZjBCKstlWcj95pFEyAtRY8DiBMKJ3rCGTb69RbaEohZB5Vc+RxlAD7jaSljtcUi1Ht4GzoVE8vlMKuBM1+9rP/KF0FEkM88362+ho6EwJ6qgY9iCH5bUUVT5dlZViBS0JcqQ9/BJgVaXAWpKlKxvhr/kpA2UwET3iSvCpjIBN9hCGzWtwcznXdq7nnGE7+7ecD6ufCF+oE8oREWAUYUEeqqRWAd89UV+fuo5Rg7tlf5ZIELUavyaxLgMqzWrh4TRa7cbvZb9RH3/ObAGRjVDwdAJybixH1mVrviW0q/Twb5zK3cnCuiMtiwu4jvwxijJMx1/enRm2lKA7YTU2XMoC31gsw9S2LhJG/su8lG5PcCE0em921s+HlIFfDDsKu0JYixUEFaR2PJ2B7PCOvn1HxlhN4q+VeenOgFHEYynY98Loxkwd6MuOnIk8th7pEQtSITbbDlLx2KuDQYKHiZS60v9VzfZ8Lo2/uCNF+WU7rP3KhIlHsKIvi6Wfm3lrXCbUIwa658VD2h8UNOyb8fvjtgz3y5z3WRxgP3DvcIfHGHR0j93FPEpcFAgdMBuir5k5Zd60622yD4HRfpp+fLRvOGJizymftg2QoQvZQ8MHcxJqOgN2s4XM7+h8LwdXYpI78IVFvk9cZFGxTCVvdeB3c1BcKmKz2C6xFBHxllaP644dNgzMnsWOQTiKE4XMln1r+aih50jJYCPFqbe0t5bO/5aGJ8HuJsaIg/Uer658HcwSuym/m35PcGDLS4uQdmNvuLmQ8yvh/N4Gmfi3+8o7wpSdr0Z8K0g958po9m4DsfTK3s38kuu7r7dru21uvne/nNcwFWWMLIz4wk5/+yC5MkOYKjoiKXKVerR0XD984V1VLZCmeJbKvMVxeLnNqot4fUX6q8FM+qyJDFkrkPq1jh7MYxPyhXMIw/qnAvy1X2evsK30xWyMREJVhn4VdZvl2uiRXCj31sfo25YCqQzNbIxoiHluRARaJTFfdB1CezHjkZ9tUhLtfqFqOQqvwMqBmGXHrV4OC9ItPgDc95vuZmq5GunKrABl4hdlhvbJUgxJLKmjxyje328EnX277XR4gvBIde0B3aOwyQgI+qiN7mLYTRqFk5FQ3bHpWgfdsVezgTJ7LDWmLC8wAWFavYGHgc1Zr2ULhFG7faPwLbU83Vzqi52WOED0W/W7LtJzPlKkMnpWZv0gmXE7A5eJN482JA0BUZO/1R5fi4Mqp3w7ZvCabw8/61rNEkmfAMFFwwZhIpFj3WXn35qS+5eRoipzZ1uYDf8IfKmars8RV731OcdXPlH6IjX2VC3bsqhi5viPFlKnuH3BnslDvpQBQSxDO7vuJni23RFriNd3P3nGR3U3PuTBMnve6jx01JVVzYmFLVX08g6JdnljACFl4hnZJBS01hlHHWYEQqqSnkVxnxngo9AcflVFxnKiedi/QuasuwhQsqTym/vQTyxjsJ8w6fuZl3sPqWoP2JsAJ8lbyIjZLBUMqANmFBhV6DfzItsBxn5rq3llgGM6+2jvo+KazuGA7D75rshiiPK6mc3DkYH7jsmMYJy6AGby2FF4/4Vb7hjtM+Iaz2xAShVLfdI552iY8qG6UdV6pqQxwXRYF1vsDVcmFMSlSlDKwbb+ujFva6Lr7zRRv+gBdwaT6NtnLp8fC6wh5ThlEkZUCvN0Vlx0KKRdwNi+gtt8mv9UxCGPStLEkHwlYKT21pkgAtA9rGSxqHAimahhzSixMwtd4XW7MMyjo5SIVJFfhhQ/fGbzGVVXmZMdom3mYEZJDBL2MzZVClQSu/GDIevt0RIlkopzqEp+2vu2F+BXcoefsTgWnm5NkirYvc9gAam3roQJw6jtOV5buLazQ9ytVjXVTQHph0gubXGQcvnyxAFjiYwD/FXVOuaGi66MzOxTBnyKArunDBaRI3Is7uabvmsfOZr2ExGfAUIyqLxO+yxe9TCr9N5h1Zri7mJycn8wU15hJUhi5kV/bg0tMh0icaiMwc7e9QHPdITbkCX+PkhBQ+yeBY3CgZgD2wxJLeZMmeWCyOdu4ki+w1iK8bkII5GlbZzUPsvfbDsc3EBR9LgJJBX3562jlWbUgn98xB3xRalBeqqS9xdJXhK8tpo2PRkMZItMbY6mXldVLo0CGxtARtOyh9Uyr2Bvos1HgEVmQEcffV06DneetLUNw94Brvtw8CohyySCU+DlthlgGV3FHNL0KpxxsaAnP294rsLR3zfszeMoP5WA4Vd0yyaKkx+QUfUOURxcV4lBxgtUkSVdonYOgLmH10qBPsA5v7t6+vD8D97fptdngbzyho9yU2Xa5IrHO/hhYpeSrahYbn6lNoc7LXtprIAiXYKmeKcjcvoMdeZk2qLW9dSAMHhNx/E/MeKOkOvJTtbeqglrzFpqGrjQyuBknSNIr3DgANhy+xatACuKShsQnlszuiQV+RSeBX63O+CBQ+6Zym13Y8z6588RG/EH33Jlym/CZ4ftXr9A1KgGC+qOM9sZ08uD8aTH2p44tp0nqmgzW9xsL45Q2aCJqIl8aWS7LfFkq5qrda1iqB8Szx6JLLYC1jK4Var9dQl8J59Rsdk7K+DF+u6p3Ed8H3DLxJco5qra7b6bhOvRY7+frB2ANpW1NSUlJSUlJSUlJSUlJSUlJSUlJSUlJSUlJSUlJSUj4pmcz/ASwPpGphnn7XAAAAAElFTkSuQmCC"/>
          <p:cNvSpPr>
            <a:spLocks noChangeAspect="1" noChangeArrowheads="1"/>
          </p:cNvSpPr>
          <p:nvPr userDrawn="1"/>
        </p:nvSpPr>
        <p:spPr bwMode="auto">
          <a:xfrm>
            <a:off x="6096000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/>
          </a:p>
        </p:txBody>
      </p:sp>
      <p:sp>
        <p:nvSpPr>
          <p:cNvPr id="135190" name="AutoShape 22" descr="data:image/png;base64,iVBORw0KGgoAAAANSUhEUgAAAYMAAACCCAMAAACTkVQxAAAAAXNSR0IArs4c6QAAAARnQU1BAACxjwv8YQUAAADwUExURf///wAAAGG/vvT09P///vr6+vn5+ePj4+zs7Pb29uDg4N3d3ejo6O7u7pOTk+Xl5cvLy7Kysr+/v9PT06urq39/f6mpqXFxcYqKipqamjIyMri4uKOjo8XFxdLS0khISISEhEFBQW1tbWNjY1tbW1JSUhAQECsrKzk5OSAgIBgYGCcnJ0VFRW9vb1C8uAsLC9Tu7XfIx8Ll5KXX2GO9wOr292DAuZXS0OPy78fk53/Kxbbg223GvFC9tJ3Y1+fy9WKrrDVRUVGTkrnY1W2tqUJqaDldW1mfnGDGw0+GgUd2eGO4syk0Nz1JSigdH6Dc1VhWqKwAAAAJcEhZcwAADsMAAA7DAcdvqGQAABktSURBVHhe7Z0Jf+K4ksARYC4Hh8sc4UoCJEDS5ISkk5menXfs69nZ3ff9v81WlUqWbGywEzLbnZ//M50Q2xxWSXWpJDIpKSkpKSkpKSkpKSkpKSkpKSkpKSkpKSnvI9d3TwRw7fZLfOjjyMN/O7HK/OADqApR5Ic/FPY5tr/ievCRYoDmRwnkd4ihL8Ri1un17SofOCTXy4/vZMnJ+SRATId87kNYP98+r/lxCDX+EMDFmdtuWnz8INRPcvzoRwJ6XQiLFp+OwV7dIskj669Pm9VqlV1ln275eJAlfwSPS7d/zOciADFZFbtI0rIQOsoUCoEHFv+u2nYRtZ7FJwooHnpsFehV/K/zcbh8o1vctPmK/eSt29enu7u7l5en10hxwIn1/V12tckyq7t7PuWjxe/v52IyaKq2DKE2w4su4dERXX7pVlAwyEAIWz4Sok+/26IGP+05XYmPxAQP98Q5/BQCJFGhU0J08fiHQ589giv8qPuApr194lbNZh9Xd898Yov1E/R+uEReCTyufvmKJ/xiu+R3D2Hm1MI1iSsunX6968DDqpgMGz1oX9WFzmYCjwMn4obE2EehlMRZY1RrufB3UXTgZ01M8eSJgGuOxLTeag96cRrgvVjXfHcRnPJ10eQz97/8ym3K3IcY3Hy+8BC4jFi9/AYKii8ibH7rKBad9igoCEf0+BFYN9niDSGkTbOFfbKkR5n5lHo6nAPPyBGe81USIIljMaM/zgSMn2qMOz8UY76xSGa7NWI+8/yy0h1bsvrGZ01es1vXSVYP/nHg8DvvZOmazk1FfOFHQJkVSF+c0G93AdpI9ucz55y00VAc4dDxJFkFGeRYBJnxDfzIoVT+GnYpIoY/WRSvqF22ePF1bTDZ93eh10lefD7SGb/xPip8PeAKw2SXVRe+JDNgiQGqJzpy5uaEAH93KECCdTFWL5EDsS3kJdAmF/Djr5PBtk8aAuvSMPLWCzdjkJe1KYTbX3ZIAOzD47OWGbRSPLCpmCvsuoqCkkFXNOBnC7v7BFseuvg5/AmdimSAHXDaxMPwnuPlnB4BJIOymNVbA+fjzUGsUU9uQhjQar95Ls4Wd0qH5cEUR2ghxWazuvX0kREc7EE7z8JrQKCgunCbZLCU5pZ6EsgAWr7NMkCHSUxROCCDsbjmT8zjgIjvGb4RsFoB5mdbrjkQGa7dRosAhLCWfbvwbdcYYB6zt0oGPX7X/SjlATLgMdG8gKYuKxn00ArURLcOCLLK1yAD1EY1KYNMoX1BuikHQ8dVWpdl0IE4wwssPgrpR2umNPDKw614oU6Xb3MLjRslhc0me4etmn81fdFI4GWUTYgMV7Y442eAv8P2oILd3ZPBFB2fCV9MY+IMxdYQUxttssTFq0n7T/h5YyWDvwBK0XlcGL29L4MXhYxrtrjl9ovkCdzWx5BBsMrePT28QkznO0ciA7xGE9N+d7ojVhBj+QTAkS4nuJfgoipzeoTNeMTGoUK+P8kg0xEDw4ZfQVyHfhE2CPW26xvyTf8KGZzynUjO/InKxoKPI+FpgufIMcBsVg8vj9/5D83L67MyFT5dplxUHbCQi5mz626EpySbGgH9MsDfJRwHqgufoZbpCml1Mwvs+icUhFkXV4ZTNYfhdESvBYoBE6pzGR9IqX4oftO37YBqtUyfO0A+v96SAHTvO/qlCOogGBMv96Ybmi9vHo2X+Y1kcMVvaxpEqznQw8PDcFrgbiYjC9QQyQB6e7lxKUZwglIRCEVxl/I+R5S8qMETMjkHpSfjZPCZruDnpYyTZ/ZoVBvWPzCJboEx0uhRrSmp2MEMhjR3fhms7rh1889R7mo2+7qVK/3NVEcvdIjfFQjowErr3Byd/r5hc7AJmqckH82wT/c9ldJEaVA+Ceii/Pj+cAQ0yb5bYEHgcnIEi/Jk1N0fBJ/lW4YLu00neSz7yGeeAuYYk2+YFcWzfMiPzM/5sxIAmGwPcFDRs/QIcc6P+qdKV42VRmOO+4NeHbN6hdqw3x/KtjtuKuNrNWFY2Jy7szDZUen3nF6fzpebUjeVm3C3TcyVl5t2E/63D5s39+HPyfAn2yI3OK2He2dm04Esnnyf9F5nRhWrl/A8dT5jGObHJzjCvRiJ+FiFZut0eh7hKPxE+KxcgokCSR69Uo/HzasXYEmC2gglsDUCJPm1MZ5WoKuM3uH5j5+SOt8loUOdmOQtbjNmaxLgnk8Qm9Vd1FwNkM888HUIvBLYS0VEfP5J8Bnk5LeqZwsAI83A5C1DF4EEwkeAYv0nXwmAVR7ypwI+ThX/APjyRCGWbw/3hvp4XNEkjA/o21JXwWVkB3YLwRwIeWNidcHnPyWG6yHeEA6uub2Q79uKiGCLgBLYLQA4v9bGZfXMzhhi5uE+HeYwuEielTItLgS3oeS/ZVc7LLFJ3nhBGFQ6NtwzcfFTU+Z7JJKWsFh5UxNxWBWGtat4xY/xig8QPikS+wo/EWZyOHFSxGdvs9lCVD8PzBHvxHCznozgUaeDPh2+LEVyn+gbtxay2uPyxAXTTJI7Y2qPZl0+J2ZsQMnGRDwb0VmUMUgMu1HgSN1lpvzRhFEpEY9cc4RRXTknwSM0gQndLmdlCny4nCvDAfhT5WdycFI+oKvhOv4bXkg+ODzGtAFmCcOxyrnqccUGKsXjaq7sueqmQX7Z6/PExIjpjAg+WfjeoDmPkp4jhxadsxyHom74WyeYpEZmmFiF9uCM2CXVurS8OSv4JB8UoTTl+xM4teQnZ/d77vTsyhfEIYtpDcvWzCTFyjdt/x68V91kjdR1goyQlemIcWvYwPmaU1HvY3kWOHwwpqjCegR3aveHtbpwm7VhDbPbtVGjI0szxmouYUxN3r5gQ1QWVx8lgy98h4CeCySaA39uOAj2Ka25N4/BLNHbMSIEI3WdJHg81aOmq0u3JjN5jza7f0W2MZZsZpduaabmqGbU5M5kLgvC+pdGAdJBMStHjJvM9UPmSILUfImgg2kiQwYwDvi9gLCkeQS2EWp2dcr/vONQq9t8q0oGGXl5jWQwVbnBKU33uJ2efOeZ43zQ5IFWi0YcOopVZySuM4ZfCiHtwTB1Eb8XoKcb99IxcqyOLCVCzmeZJWbAbZpS25JBiw4HZDB1KzQFXRKVXpKPkAAjaa2swTBiunabVyM8e0gQAOwEXsbIGBkBZIJOuODaFsQRvcGgR3PRnTPo6wuUgRxTfhkMpUaaqjeakAxOnMwCHzhYIZlgKMbHm6LzUmLVvRWnmv/ghkLksw9A3jQHL1V+KyB8ci8UM7fkiJsbeDY+7MBhrF2pcGMeezJYXoN7KJ2mgAzAsDhoPuBsP8RpOQBGjCxjA1VnHwudZV6Fp+rexpMeXd+Moic+GwdZwSWRWpw8mi8omoVoHm2Ng7njuBfSUk+0TYYfOWj3CgyTIWi0WmRl1bswggNp87UrGANdKHFHTz4MRtXw6t7oE3w6DnNDcTnaNpyjDGxxUt2yB5ijAfcEJeUqjXOGgiTTcSYykym68XKkHJZjvj1AZorCl0FF8LsuFjpQkgK51yLIbtY6fDFU/F4cn1/krbo8pzKKnqCiR4DK8BCZD2xR9cyAe3uBmmSIdrglhvgMaZwPDRa5MvJTxS8sBDxz8Hh3GL8Uzfpt1igDezGmMuXigXhAl/big1Mtg4m0eWPWOtDJ5coES8qgQKUuRU6SN0j7t3FE5QTVO5Y+pM5L218uFo8RFXj8zWssKkI5ACAC39Rz9t6YygxEkLupwcBuFjIlaEZXtEa1YaMOzT6Vd1lSPqCSQY5rk85JDU3oaFO+oYzwZnTIWxVySIwAjRPDEYHBxXx27jpOD3CQXm/Q+vt35Zk+buSTD8C/zTKY74+mckx2/zaXHelEAGgn0OtEi9VNjVXWEYQ6yFCOB9kRZ+SHTbHIDkYD1tWUVUnYITHmyzlGNpST5GrSa1RCQ3Rj2d+hnKLnF185JA4vndUNK7HcxXG/3cYVtMd2BbFBpxRVhZIt76hsS3NdsKW6srjmq1Jv1/nSoo12Okc/M/YHxGh6jko5HUZFFegnt++FmFuY9SzWYSyyl7JmcFJOx/FJZfCToEvavXlCb2552VWdBsjZtf7Acc+n45OrJUY8S/fvusHCVvwlhIyxj83jBvOwemB+zqlMwxzo3HyH/p6wbrKKfec8PHfxD2WS/zyEY2r9OzAIcDkUoIPIzykDo9zdUHQ197xHkWKh5uxaprlUawkgPnunEPIBd4iQRkary4/wC///0eN8O/6ptvcuk/2b9IsOMIO5fgoMAuBeylUHLJ9TBtoRDdq7/l4BAP+UjfXr83tVUcggyKpiMKkaER35fiZ0sohDdok1CFuMuc1/si7ip72NfH79sj0I7rAWiWSg+8l7ZVAtfdiU/Nux+OYAMycbvktKCDwOcJHAOwhZ129qN11W8U4Z2GLxA8rASElqk3wcewJH/EEB1buy1vnGP74bgTHxCHpIzwfpbMo7S7xuEuU6/iqMKNnrIfv2SDG4+VPK4B3mYHAhxL+MFB2y8o8r3SXeJ4P6j2nSdQiqq8q3alii4ZTd45vnMIeyakOn/pBNIP2nbVaivHG5kCuVKL8gsfsNGXKWeDIhdyTPlo/K8FgWOlvHmBaAJyJ8Hp5aG3mLgWv1hp6oPgTa9faWYfrW4+zkRjXdW2dvcp6m/0O+EPEUTHvoOaUkMuAZ0LlMUWdqJO1LTIpOefpmyjbwFH53OR9YJpujmoX0c0lm/OSsjuy0k0OaFV1Z5G32oz3Bffz+XabXNm80yebeGH94I+F+a1BpF02mmeNRFrNms3bKjdcS81ruCCJuaPYG+4BKt41FAWNxyqNa9B490W70+/U2NjVEsd3GsN6hZu+IcztnQxMdcCjoGMC7vaiwYOb2+qNKwciq/hfb0s2bIjTLnyP/Jwlh9bRdHW9hckqSRAaWjOh69KQRZ6bBBzlS+eeamJICLmMKZHA1l/UvJJ+BXv9pizOtz+SLoUSTzCbtQatab5o0ZApn2qt5yVPtKIp/kQSg4V75XCIKxishFGqEOVhGaYsvhtmHzC7JOZprVWBUx77foSl7t9Oipm7gjFpLNKU6poaAv/AxMjdqOcpe05/7XPn3oe2vtwmBuRQBOHP8S6L5MKJKKt7qmhppc+T3DQyCEONupBUTzaffUORfxxYuedm+Aqboa1RAIvq0lQVIBG6wJaBd6Sj+qHvjoGnKve+10uiAITvfG+CVbJjTBwuZuTMwlqn+t1bhfDIpgdmi/+HDAYzyokQyuEAZDHlW3nvmNU6KYZdvgjd+hsqIrEJdoKzBBrMMTns9x4Ur1dQ/ceoNj3LoVhJvg+8N0BXN3vTBRLoPPoy+KzU48PYQzQhPkJPQEi6jvEjWP8VkIRZgzakb13VifoqBUBdU0ym0YlsUYVBgw4IMQCnNWQYtsbwAKwRXnmrLoHQYkWxqeyd8b4Ch36Rn5AaHAGGkkZQ5eM90vll1D1yFzdkZsXyi5QfLy0HPuaIB3tfSG+N0oQ1dDnfLrcL4cClhjDIAbdQL6qIul1/QPHTHO1w44NQ+3xtg2pia+8UJd77MGFpXOb4jVXHkzw1ehAjekFOiDSlusJmsK+zNWn1b0idafCmRezmdZxY0UlpoFKylQKngX0oFtFRsjrJzvA/QPGCZEd8bEM/OG7VH/6sm9B/f5hcxhUByyhj6jDHNxH0yFtYNqewG+kWWt3ymLy2Dc9OictSGGElXv021EyPx5RrPy32XETBGsjdi1WPT6/0dT0jvh+8NiNXFzJXknX8rGcSN0dQ+OgECPqphAyVGKLd1bgcWhwRUNuWwYwR2l2xORcyklRYTkgW4BxSDdcUNDouBlnZXXNEZqoIfs2PEOzAfBh3+xFK1Zk576O2Vs4mdqwhXWoHCvmBvMGovk8igzIXXLg3xmZjBCKstlWcj95pFEyAtRY8DiBMKJ3rCGTb69RbaEohZB5Vc+RxlAD7jaSljtcUi1Ht4GzoVE8vlMKuBM1+9rP/KF0FEkM88362+ho6EwJ6qgY9iCH5bUUVT5dlZViBS0JcqQ9/BJgVaXAWpKlKxvhr/kpA2UwET3iSvCpjIBN9hCGzWtwcznXdq7nnGE7+7ecD6ufCF+oE8oREWAUYUEeqqRWAd89UV+fuo5Rg7tlf5ZIELUavyaxLgMqzWrh4TRa7cbvZb9RH3/ObAGRjVDwdAJybixH1mVrviW0q/Twb5zK3cnCuiMtiwu4jvwxijJMx1/enRm2lKA7YTU2XMoC31gsw9S2LhJG/su8lG5PcCE0em921s+HlIFfDDsKu0JYixUEFaR2PJ2B7PCOvn1HxlhN4q+VeenOgFHEYynY98Loxkwd6MuOnIk8th7pEQtSITbbDlLx2KuDQYKHiZS60v9VzfZ8Lo2/uCNF+WU7rP3KhIlHsKIvi6Wfm3lrXCbUIwa658VD2h8UNOyb8fvjtgz3y5z3WRxgP3DvcIfHGHR0j93FPEpcFAgdMBuir5k5Zd60622yD4HRfpp+fLRvOGJizymftg2QoQvZQ8MHcxJqOgN2s4XM7+h8LwdXYpI78IVFvk9cZFGxTCVvdeB3c1BcKmKz2C6xFBHxllaP644dNgzMnsWOQTiKE4XMln1r+aih50jJYCPFqbe0t5bO/5aGJ8HuJsaIg/Uer658HcwSuym/m35PcGDLS4uQdmNvuLmQ8yvh/N4Gmfi3+8o7wpSdr0Z8K0g958po9m4DsfTK3s38kuu7r7dru21uvne/nNcwFWWMLIz4wk5/+yC5MkOYKjoiKXKVerR0XD984V1VLZCmeJbKvMVxeLnNqot4fUX6q8FM+qyJDFkrkPq1jh7MYxPyhXMIw/qnAvy1X2evsK30xWyMREJVhn4VdZvl2uiRXCj31sfo25YCqQzNbIxoiHluRARaJTFfdB1CezHjkZ9tUhLtfqFqOQqvwMqBmGXHrV4OC9ItPgDc95vuZmq5GunKrABl4hdlhvbJUgxJLKmjxyje328EnX277XR4gvBIde0B3aOwyQgI+qiN7mLYTRqFk5FQ3bHpWgfdsVezgTJ7LDWmLC8wAWFavYGHgc1Zr2ULhFG7faPwLbU83Vzqi52WOED0W/W7LtJzPlKkMnpWZv0gmXE7A5eJN482JA0BUZO/1R5fi4Mqp3w7ZvCabw8/61rNEkmfAMFFwwZhIpFj3WXn35qS+5eRoipzZ1uYDf8IfKmars8RV731OcdXPlH6IjX2VC3bsqhi5viPFlKnuH3BnslDvpQBQSxDO7vuJni23RFriNd3P3nGR3U3PuTBMnve6jx01JVVzYmFLVX08g6JdnljACFl4hnZJBS01hlHHWYEQqqSnkVxnxngo9AcflVFxnKiedi/QuasuwhQsqTym/vQTyxjsJ8w6fuZl3sPqWoP2JsAJ8lbyIjZLBUMqANmFBhV6DfzItsBxn5rq3llgGM6+2jvo+KazuGA7D75rshiiPK6mc3DkYH7jsmMYJy6AGby2FF4/4Vb7hjtM+Iaz2xAShVLfdI552iY8qG6UdV6pqQxwXRYF1vsDVcmFMSlSlDKwbb+ujFva6Lr7zRRv+gBdwaT6NtnLp8fC6wh5ThlEkZUCvN0Vlx0KKRdwNi+gtt8mv9UxCGPStLEkHwlYKT21pkgAtA9rGSxqHAimahhzSixMwtd4XW7MMyjo5SIVJFfhhQ/fGbzGVVXmZMdom3mYEZJDBL2MzZVClQSu/GDIevt0RIlkopzqEp+2vu2F+BXcoefsTgWnm5NkirYvc9gAam3roQJw6jtOV5buLazQ9ytVjXVTQHph0gubXGQcvnyxAFjiYwD/FXVOuaGi66MzOxTBnyKArunDBaRI3Is7uabvmsfOZr2ExGfAUIyqLxO+yxe9TCr9N5h1Zri7mJycn8wU15hJUhi5kV/bg0tMh0icaiMwc7e9QHPdITbkCX+PkhBQ+yeBY3CgZgD2wxJLeZMmeWCyOdu4ki+w1iK8bkII5GlbZzUPsvfbDsc3EBR9LgJJBX3562jlWbUgn98xB3xRalBeqqS9xdJXhK8tpo2PRkMZItMbY6mXldVLo0CGxtARtOyh9Uyr2Bvos1HgEVmQEcffV06DneetLUNw94Brvtw8CohyySCU+DlthlgGV3FHNL0KpxxsaAnP294rsLR3zfszeMoP5WA4Vd0yyaKkx+QUfUOURxcV4lBxgtUkSVdonYOgLmH10qBPsA5v7t6+vD8D97fptdngbzyho9yU2Xa5IrHO/hhYpeSrahYbn6lNoc7LXtprIAiXYKmeKcjcvoMdeZk2qLW9dSAMHhNx/E/MeKOkOvJTtbeqglrzFpqGrjQyuBknSNIr3DgANhy+xatACuKShsQnlszuiQV+RSeBX63O+CBQ+6Zym13Y8z6588RG/EH33Jlym/CZ4ftXr9A1KgGC+qOM9sZ08uD8aTH2p44tp0nqmgzW9xsL45Q2aCJqIl8aWS7LfFkq5qrda1iqB8Szx6JLLYC1jK4Var9dQl8J59Rsdk7K+DF+u6p3Ed8H3DLxJco5qra7b6bhOvRY7+frB2ANpW1NSUlJSUlJSUlJSUlJSUlJSUlJSUlJSUlJSUlJSUj4pmcz/ASwPpGphnn7XAAAAAElFTkSuQmCC"/>
          <p:cNvSpPr>
            <a:spLocks noChangeAspect="1" noChangeArrowheads="1"/>
          </p:cNvSpPr>
          <p:nvPr userDrawn="1"/>
        </p:nvSpPr>
        <p:spPr bwMode="auto">
          <a:xfrm>
            <a:off x="6096000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E2F4920-A1D9-4A1D-8E1C-49733B001FB4}"/>
              </a:ext>
            </a:extLst>
          </p:cNvPr>
          <p:cNvSpPr/>
          <p:nvPr userDrawn="1"/>
        </p:nvSpPr>
        <p:spPr>
          <a:xfrm>
            <a:off x="5841816" y="3709626"/>
            <a:ext cx="3912781" cy="798579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6DF40B-B5A6-4411-8CA3-A525E210E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1" b="2872"/>
          <a:stretch/>
        </p:blipFill>
        <p:spPr>
          <a:xfrm>
            <a:off x="-1" y="6168019"/>
            <a:ext cx="6502401" cy="68998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88514B2-78C5-4DAA-94E9-7ABAAA10974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502403" y="6384938"/>
            <a:ext cx="5522667" cy="392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27C9A425-BEA5-4FA0-98DC-32DCBD07940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754597" y="168275"/>
            <a:ext cx="2300391" cy="4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C6BE07-A17B-4548-B698-7788A2E1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Kontekst strategiczny Funduszy Europejskich dla Pomorza 2021-2027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9EA35026-1681-4A63-92D5-9B0895BF98CF}"/>
              </a:ext>
            </a:extLst>
          </p:cNvPr>
          <p:cNvGrpSpPr/>
          <p:nvPr/>
        </p:nvGrpSpPr>
        <p:grpSpPr>
          <a:xfrm>
            <a:off x="3728001" y="1863857"/>
            <a:ext cx="4943660" cy="4522686"/>
            <a:chOff x="3624170" y="1814195"/>
            <a:chExt cx="4943660" cy="4522686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8573F6F8-3638-440D-A374-816485AF7301}"/>
                </a:ext>
              </a:extLst>
            </p:cNvPr>
            <p:cNvSpPr/>
            <p:nvPr/>
          </p:nvSpPr>
          <p:spPr>
            <a:xfrm>
              <a:off x="3643468" y="1814195"/>
              <a:ext cx="4924362" cy="3780421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6" name="Dowolny kształt 21">
              <a:extLst>
                <a:ext uri="{FF2B5EF4-FFF2-40B4-BE49-F238E27FC236}">
                  <a16:creationId xmlns:a16="http://schemas.microsoft.com/office/drawing/2014/main" id="{DBB27F2B-BCA0-4C0A-B596-9E8CF3DC1D9C}"/>
                </a:ext>
              </a:extLst>
            </p:cNvPr>
            <p:cNvSpPr/>
            <p:nvPr/>
          </p:nvSpPr>
          <p:spPr>
            <a:xfrm>
              <a:off x="3648276" y="1814195"/>
              <a:ext cx="4919553" cy="1207224"/>
            </a:xfrm>
            <a:custGeom>
              <a:avLst/>
              <a:gdLst>
                <a:gd name="connsiteX0" fmla="*/ 0 w 4396036"/>
                <a:gd name="connsiteY0" fmla="*/ 120722 h 1207224"/>
                <a:gd name="connsiteX1" fmla="*/ 120722 w 4396036"/>
                <a:gd name="connsiteY1" fmla="*/ 0 h 1207224"/>
                <a:gd name="connsiteX2" fmla="*/ 4275314 w 4396036"/>
                <a:gd name="connsiteY2" fmla="*/ 0 h 1207224"/>
                <a:gd name="connsiteX3" fmla="*/ 4396036 w 4396036"/>
                <a:gd name="connsiteY3" fmla="*/ 120722 h 1207224"/>
                <a:gd name="connsiteX4" fmla="*/ 4396036 w 4396036"/>
                <a:gd name="connsiteY4" fmla="*/ 1086502 h 1207224"/>
                <a:gd name="connsiteX5" fmla="*/ 4275314 w 4396036"/>
                <a:gd name="connsiteY5" fmla="*/ 1207224 h 1207224"/>
                <a:gd name="connsiteX6" fmla="*/ 120722 w 4396036"/>
                <a:gd name="connsiteY6" fmla="*/ 1207224 h 1207224"/>
                <a:gd name="connsiteX7" fmla="*/ 0 w 4396036"/>
                <a:gd name="connsiteY7" fmla="*/ 1086502 h 1207224"/>
                <a:gd name="connsiteX8" fmla="*/ 0 w 4396036"/>
                <a:gd name="connsiteY8" fmla="*/ 120722 h 120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6036" h="1207224">
                  <a:moveTo>
                    <a:pt x="0" y="120722"/>
                  </a:moveTo>
                  <a:cubicBezTo>
                    <a:pt x="0" y="54049"/>
                    <a:pt x="54049" y="0"/>
                    <a:pt x="120722" y="0"/>
                  </a:cubicBezTo>
                  <a:lnTo>
                    <a:pt x="4275314" y="0"/>
                  </a:lnTo>
                  <a:cubicBezTo>
                    <a:pt x="4341987" y="0"/>
                    <a:pt x="4396036" y="54049"/>
                    <a:pt x="4396036" y="120722"/>
                  </a:cubicBezTo>
                  <a:lnTo>
                    <a:pt x="4396036" y="1086502"/>
                  </a:lnTo>
                  <a:cubicBezTo>
                    <a:pt x="4396036" y="1153175"/>
                    <a:pt x="4341987" y="1207224"/>
                    <a:pt x="4275314" y="1207224"/>
                  </a:cubicBezTo>
                  <a:lnTo>
                    <a:pt x="120722" y="1207224"/>
                  </a:lnTo>
                  <a:cubicBezTo>
                    <a:pt x="54049" y="1207224"/>
                    <a:pt x="0" y="1153175"/>
                    <a:pt x="0" y="1086502"/>
                  </a:cubicBezTo>
                  <a:lnTo>
                    <a:pt x="0" y="12072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658" tIns="149658" rIns="149658" bIns="149658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Dowolny kształt 22">
              <a:extLst>
                <a:ext uri="{FF2B5EF4-FFF2-40B4-BE49-F238E27FC236}">
                  <a16:creationId xmlns:a16="http://schemas.microsoft.com/office/drawing/2014/main" id="{BFD42179-6550-4B5B-9108-E7FD7B985DE3}"/>
                </a:ext>
              </a:extLst>
            </p:cNvPr>
            <p:cNvSpPr/>
            <p:nvPr/>
          </p:nvSpPr>
          <p:spPr>
            <a:xfrm>
              <a:off x="3645871" y="3100793"/>
              <a:ext cx="4919553" cy="1207224"/>
            </a:xfrm>
            <a:custGeom>
              <a:avLst/>
              <a:gdLst>
                <a:gd name="connsiteX0" fmla="*/ 0 w 4396036"/>
                <a:gd name="connsiteY0" fmla="*/ 120722 h 1207224"/>
                <a:gd name="connsiteX1" fmla="*/ 120722 w 4396036"/>
                <a:gd name="connsiteY1" fmla="*/ 0 h 1207224"/>
                <a:gd name="connsiteX2" fmla="*/ 4275314 w 4396036"/>
                <a:gd name="connsiteY2" fmla="*/ 0 h 1207224"/>
                <a:gd name="connsiteX3" fmla="*/ 4396036 w 4396036"/>
                <a:gd name="connsiteY3" fmla="*/ 120722 h 1207224"/>
                <a:gd name="connsiteX4" fmla="*/ 4396036 w 4396036"/>
                <a:gd name="connsiteY4" fmla="*/ 1086502 h 1207224"/>
                <a:gd name="connsiteX5" fmla="*/ 4275314 w 4396036"/>
                <a:gd name="connsiteY5" fmla="*/ 1207224 h 1207224"/>
                <a:gd name="connsiteX6" fmla="*/ 120722 w 4396036"/>
                <a:gd name="connsiteY6" fmla="*/ 1207224 h 1207224"/>
                <a:gd name="connsiteX7" fmla="*/ 0 w 4396036"/>
                <a:gd name="connsiteY7" fmla="*/ 1086502 h 1207224"/>
                <a:gd name="connsiteX8" fmla="*/ 0 w 4396036"/>
                <a:gd name="connsiteY8" fmla="*/ 120722 h 120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6036" h="1207224">
                  <a:moveTo>
                    <a:pt x="0" y="120722"/>
                  </a:moveTo>
                  <a:cubicBezTo>
                    <a:pt x="0" y="54049"/>
                    <a:pt x="54049" y="0"/>
                    <a:pt x="120722" y="0"/>
                  </a:cubicBezTo>
                  <a:lnTo>
                    <a:pt x="4275314" y="0"/>
                  </a:lnTo>
                  <a:cubicBezTo>
                    <a:pt x="4341987" y="0"/>
                    <a:pt x="4396036" y="54049"/>
                    <a:pt x="4396036" y="120722"/>
                  </a:cubicBezTo>
                  <a:lnTo>
                    <a:pt x="4396036" y="1086502"/>
                  </a:lnTo>
                  <a:cubicBezTo>
                    <a:pt x="4396036" y="1153175"/>
                    <a:pt x="4341987" y="1207224"/>
                    <a:pt x="4275314" y="1207224"/>
                  </a:cubicBezTo>
                  <a:lnTo>
                    <a:pt x="120722" y="1207224"/>
                  </a:lnTo>
                  <a:cubicBezTo>
                    <a:pt x="54049" y="1207224"/>
                    <a:pt x="0" y="1153175"/>
                    <a:pt x="0" y="1086502"/>
                  </a:cubicBezTo>
                  <a:lnTo>
                    <a:pt x="0" y="12072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8238" tIns="218238" rIns="218238" bIns="21823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4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Dowolny kształt 23">
              <a:extLst>
                <a:ext uri="{FF2B5EF4-FFF2-40B4-BE49-F238E27FC236}">
                  <a16:creationId xmlns:a16="http://schemas.microsoft.com/office/drawing/2014/main" id="{2A743970-53B4-467F-BC11-05D9B7034DF7}"/>
                </a:ext>
              </a:extLst>
            </p:cNvPr>
            <p:cNvSpPr/>
            <p:nvPr/>
          </p:nvSpPr>
          <p:spPr>
            <a:xfrm>
              <a:off x="3624170" y="5129657"/>
              <a:ext cx="4919553" cy="1207224"/>
            </a:xfrm>
            <a:custGeom>
              <a:avLst/>
              <a:gdLst>
                <a:gd name="connsiteX0" fmla="*/ 0 w 4396036"/>
                <a:gd name="connsiteY0" fmla="*/ 120722 h 1207224"/>
                <a:gd name="connsiteX1" fmla="*/ 120722 w 4396036"/>
                <a:gd name="connsiteY1" fmla="*/ 0 h 1207224"/>
                <a:gd name="connsiteX2" fmla="*/ 4275314 w 4396036"/>
                <a:gd name="connsiteY2" fmla="*/ 0 h 1207224"/>
                <a:gd name="connsiteX3" fmla="*/ 4396036 w 4396036"/>
                <a:gd name="connsiteY3" fmla="*/ 120722 h 1207224"/>
                <a:gd name="connsiteX4" fmla="*/ 4396036 w 4396036"/>
                <a:gd name="connsiteY4" fmla="*/ 1086502 h 1207224"/>
                <a:gd name="connsiteX5" fmla="*/ 4275314 w 4396036"/>
                <a:gd name="connsiteY5" fmla="*/ 1207224 h 1207224"/>
                <a:gd name="connsiteX6" fmla="*/ 120722 w 4396036"/>
                <a:gd name="connsiteY6" fmla="*/ 1207224 h 1207224"/>
                <a:gd name="connsiteX7" fmla="*/ 0 w 4396036"/>
                <a:gd name="connsiteY7" fmla="*/ 1086502 h 1207224"/>
                <a:gd name="connsiteX8" fmla="*/ 0 w 4396036"/>
                <a:gd name="connsiteY8" fmla="*/ 120722 h 120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6036" h="1207224">
                  <a:moveTo>
                    <a:pt x="0" y="120722"/>
                  </a:moveTo>
                  <a:cubicBezTo>
                    <a:pt x="0" y="54049"/>
                    <a:pt x="54049" y="0"/>
                    <a:pt x="120722" y="0"/>
                  </a:cubicBezTo>
                  <a:lnTo>
                    <a:pt x="4275314" y="0"/>
                  </a:lnTo>
                  <a:cubicBezTo>
                    <a:pt x="4341987" y="0"/>
                    <a:pt x="4396036" y="54049"/>
                    <a:pt x="4396036" y="120722"/>
                  </a:cubicBezTo>
                  <a:lnTo>
                    <a:pt x="4396036" y="1086502"/>
                  </a:lnTo>
                  <a:cubicBezTo>
                    <a:pt x="4396036" y="1153175"/>
                    <a:pt x="4341987" y="1207224"/>
                    <a:pt x="4275314" y="1207224"/>
                  </a:cubicBezTo>
                  <a:lnTo>
                    <a:pt x="120722" y="1207224"/>
                  </a:lnTo>
                  <a:cubicBezTo>
                    <a:pt x="54049" y="1207224"/>
                    <a:pt x="0" y="1153175"/>
                    <a:pt x="0" y="1086502"/>
                  </a:cubicBezTo>
                  <a:lnTo>
                    <a:pt x="0" y="12072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7758" tIns="187758" rIns="187758" bIns="187758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b="1" kern="1200" dirty="0">
                  <a:solidFill>
                    <a:srgbClr val="FF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Fundusze Europejskie dla Pomorza 2021-2027</a:t>
              </a: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5AA03255-CBB2-4E3E-8F78-CF55E58A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201" y="1924358"/>
            <a:ext cx="3456732" cy="91447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A3893E-DDF8-46F7-8C29-03DDC6D6759B}"/>
              </a:ext>
            </a:extLst>
          </p:cNvPr>
          <p:cNvSpPr txBox="1"/>
          <p:nvPr/>
        </p:nvSpPr>
        <p:spPr>
          <a:xfrm>
            <a:off x="3665108" y="3374305"/>
            <a:ext cx="493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Regionalne programy strategiczne </a:t>
            </a:r>
            <a:b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zakresie: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7C00D02-807C-4E57-98F3-3DD85044D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60525"/>
              </p:ext>
            </p:extLst>
          </p:nvPr>
        </p:nvGraphicFramePr>
        <p:xfrm>
          <a:off x="3755772" y="4306041"/>
          <a:ext cx="4897839" cy="868680"/>
        </p:xfrm>
        <a:graphic>
          <a:graphicData uri="http://schemas.openxmlformats.org/drawingml/2006/table">
            <a:tbl>
              <a:tblPr firstRow="1" bandRow="1"/>
              <a:tblGrid>
                <a:gridCol w="1156687">
                  <a:extLst>
                    <a:ext uri="{9D8B030D-6E8A-4147-A177-3AD203B41FA5}">
                      <a16:colId xmlns:a16="http://schemas.microsoft.com/office/drawing/2014/main" val="2237231902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947951160"/>
                    </a:ext>
                  </a:extLst>
                </a:gridCol>
                <a:gridCol w="892535">
                  <a:extLst>
                    <a:ext uri="{9D8B030D-6E8A-4147-A177-3AD203B41FA5}">
                      <a16:colId xmlns:a16="http://schemas.microsoft.com/office/drawing/2014/main" val="538496835"/>
                    </a:ext>
                  </a:extLst>
                </a:gridCol>
                <a:gridCol w="964245">
                  <a:extLst>
                    <a:ext uri="{9D8B030D-6E8A-4147-A177-3AD203B41FA5}">
                      <a16:colId xmlns:a16="http://schemas.microsoft.com/office/drawing/2014/main" val="22196473"/>
                    </a:ext>
                  </a:extLst>
                </a:gridCol>
                <a:gridCol w="872272">
                  <a:extLst>
                    <a:ext uri="{9D8B030D-6E8A-4147-A177-3AD203B41FA5}">
                      <a16:colId xmlns:a16="http://schemas.microsoft.com/office/drawing/2014/main" val="525923704"/>
                    </a:ext>
                  </a:extLst>
                </a:gridCol>
              </a:tblGrid>
              <a:tr h="754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bezpieczeństwa środowiskowego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energetycznego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bezpieczeństwa zdrowotnego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wrażliwości społecznej 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edukacji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kapitału społecznego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gospodarki, rynku pracy, oferty turystycznej i czasu wolnego 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mobilności </a:t>
                      </a:r>
                      <a:b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komunikacji 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31518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CA182EF-1B72-470B-8350-FFF16CDE1D66}"/>
              </a:ext>
            </a:extLst>
          </p:cNvPr>
          <p:cNvSpPr txBox="1"/>
          <p:nvPr/>
        </p:nvSpPr>
        <p:spPr>
          <a:xfrm>
            <a:off x="996805" y="1924358"/>
            <a:ext cx="1958902" cy="1754326"/>
          </a:xfrm>
          <a:prstGeom prst="rect">
            <a:avLst/>
          </a:prstGeom>
          <a:solidFill>
            <a:srgbClr val="AFFFFF"/>
          </a:solidFill>
          <a:ln>
            <a:solidFill>
              <a:srgbClr val="00A29E"/>
            </a:solidFill>
          </a:ln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Strategia na rzecz Odpowiedzialnego Rozwoju 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i strategie sektorowe, 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w tym KSRR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0A4EAFD-1E5C-4F5E-8872-B53DB9D61BFF}"/>
              </a:ext>
            </a:extLst>
          </p:cNvPr>
          <p:cNvSpPr txBox="1"/>
          <p:nvPr/>
        </p:nvSpPr>
        <p:spPr>
          <a:xfrm>
            <a:off x="996805" y="4443949"/>
            <a:ext cx="1958901" cy="1200329"/>
          </a:xfrm>
          <a:prstGeom prst="rect">
            <a:avLst/>
          </a:prstGeom>
          <a:solidFill>
            <a:srgbClr val="AFFFFF"/>
          </a:solidFill>
          <a:ln>
            <a:solidFill>
              <a:srgbClr val="00A29E"/>
            </a:solidFill>
          </a:ln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Umowa Partnerstwa </a:t>
            </a:r>
            <a:b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2021-2027 + linia demarkacyjna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E0AAEEBF-AA18-4056-8D1B-13F11112EA01}"/>
              </a:ext>
            </a:extLst>
          </p:cNvPr>
          <p:cNvSpPr/>
          <p:nvPr/>
        </p:nvSpPr>
        <p:spPr>
          <a:xfrm>
            <a:off x="6839339" y="4306041"/>
            <a:ext cx="933061" cy="868680"/>
          </a:xfrm>
          <a:prstGeom prst="rect">
            <a:avLst/>
          </a:prstGeom>
          <a:noFill/>
          <a:ln w="57150">
            <a:solidFill>
              <a:srgbClr val="00A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E846418B-66AE-4562-BD8B-99A348AE18B5}"/>
              </a:ext>
            </a:extLst>
          </p:cNvPr>
          <p:cNvSpPr/>
          <p:nvPr/>
        </p:nvSpPr>
        <p:spPr>
          <a:xfrm>
            <a:off x="1763486" y="3816220"/>
            <a:ext cx="457200" cy="541459"/>
          </a:xfrm>
          <a:prstGeom prst="down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ygięta 17">
            <a:extLst>
              <a:ext uri="{FF2B5EF4-FFF2-40B4-BE49-F238E27FC236}">
                <a16:creationId xmlns:a16="http://schemas.microsoft.com/office/drawing/2014/main" id="{E4F57119-BAAD-44E3-8085-52E233B0287C}"/>
              </a:ext>
            </a:extLst>
          </p:cNvPr>
          <p:cNvSpPr/>
          <p:nvPr/>
        </p:nvSpPr>
        <p:spPr>
          <a:xfrm flipV="1">
            <a:off x="1864287" y="5782931"/>
            <a:ext cx="1194319" cy="448457"/>
          </a:xfrm>
          <a:prstGeom prst="bentArrow">
            <a:avLst>
              <a:gd name="adj1" fmla="val 49967"/>
              <a:gd name="adj2" fmla="val 25000"/>
              <a:gd name="adj3" fmla="val 25000"/>
              <a:gd name="adj4" fmla="val 43750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FDA0C95-2C60-49C1-9FBC-36F6F72B496B}"/>
              </a:ext>
            </a:extLst>
          </p:cNvPr>
          <p:cNvSpPr txBox="1"/>
          <p:nvPr/>
        </p:nvSpPr>
        <p:spPr>
          <a:xfrm>
            <a:off x="9178244" y="4777704"/>
            <a:ext cx="2004527" cy="1200329"/>
          </a:xfrm>
          <a:prstGeom prst="rect">
            <a:avLst/>
          </a:prstGeom>
          <a:solidFill>
            <a:srgbClr val="00C5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RPS pełni rolę Regionalnej Strategii Innowacyjności</a:t>
            </a:r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D4306194-FE69-465F-A1CC-EF4C87028536}"/>
              </a:ext>
            </a:extLst>
          </p:cNvPr>
          <p:cNvSpPr/>
          <p:nvPr/>
        </p:nvSpPr>
        <p:spPr>
          <a:xfrm rot="1294725">
            <a:off x="7837647" y="5201056"/>
            <a:ext cx="1355417" cy="345353"/>
          </a:xfrm>
          <a:prstGeom prst="rightArrow">
            <a:avLst>
              <a:gd name="adj1" fmla="val 50836"/>
              <a:gd name="adj2" fmla="val 78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67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zaokrąglony 31"/>
          <p:cNvSpPr/>
          <p:nvPr/>
        </p:nvSpPr>
        <p:spPr>
          <a:xfrm>
            <a:off x="1213781" y="1231219"/>
            <a:ext cx="2257951" cy="660647"/>
          </a:xfrm>
          <a:prstGeom prst="roundRect">
            <a:avLst>
              <a:gd name="adj" fmla="val 6558"/>
            </a:avLst>
          </a:prstGeom>
          <a:solidFill>
            <a:srgbClr val="AAE2F4"/>
          </a:solidFill>
          <a:ln w="28575">
            <a:solidFill>
              <a:srgbClr val="42B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5640" y="154878"/>
            <a:ext cx="8928992" cy="687611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wsparcie z FEP – alokacja w PLN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973764" y="1404197"/>
            <a:ext cx="8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B+R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3968444" y="1250963"/>
            <a:ext cx="3135668" cy="2394042"/>
          </a:xfrm>
          <a:prstGeom prst="roundRect">
            <a:avLst>
              <a:gd name="adj" fmla="val 1014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4034672" y="1404197"/>
            <a:ext cx="30694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180,5 mln zł (dotacje)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weryfikacja pomysłu B+R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realizacja prac B+R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ochrona własności intelektualnej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infrastruktura B+R w przedsiębiorstwach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regionalne agendy badawcze (prace B+R)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739424" y="1267983"/>
            <a:ext cx="270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68,5 mln zł (instrument kapitałowy)</a:t>
            </a:r>
          </a:p>
        </p:txBody>
      </p:sp>
      <p:sp>
        <p:nvSpPr>
          <p:cNvPr id="37" name="Prostokąt zaokrąglony 36"/>
          <p:cNvSpPr/>
          <p:nvPr/>
        </p:nvSpPr>
        <p:spPr>
          <a:xfrm>
            <a:off x="7523218" y="1250964"/>
            <a:ext cx="3469325" cy="64090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D417A85-4365-4679-B076-8FB350DA7700}"/>
              </a:ext>
            </a:extLst>
          </p:cNvPr>
          <p:cNvSpPr txBox="1"/>
          <p:nvPr/>
        </p:nvSpPr>
        <p:spPr>
          <a:xfrm>
            <a:off x="7739424" y="5590017"/>
            <a:ext cx="4179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Alokacja na całe CP 1: 823,4 mln </a:t>
            </a:r>
            <a:r>
              <a:rPr lang="pl-PL" sz="1400" b="1" u="sng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  <a:endParaRPr kumimoji="0" lang="pl-PL" sz="1400" b="1" i="0" u="sng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w tym 29,4 mln EURO na cyfryzację urzędu)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Alokacja CP 2 (vi): 108,9 mln </a:t>
            </a:r>
            <a:r>
              <a:rPr lang="pl-PL" sz="1400" b="1" u="sng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  <a:endParaRPr kumimoji="0" lang="pl-PL" sz="1400" b="1" i="0" u="sng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41D34-70BA-4E44-BB98-B530D4A72182}"/>
              </a:ext>
            </a:extLst>
          </p:cNvPr>
          <p:cNvGrpSpPr/>
          <p:nvPr/>
        </p:nvGrpSpPr>
        <p:grpSpPr>
          <a:xfrm>
            <a:off x="1215484" y="3758129"/>
            <a:ext cx="9777059" cy="2831018"/>
            <a:chOff x="1215484" y="2117856"/>
            <a:chExt cx="9777059" cy="2831018"/>
          </a:xfrm>
        </p:grpSpPr>
        <p:sp>
          <p:nvSpPr>
            <p:cNvPr id="36" name="Prostokąt zaokrąglony 35"/>
            <p:cNvSpPr/>
            <p:nvPr/>
          </p:nvSpPr>
          <p:spPr>
            <a:xfrm>
              <a:off x="1223914" y="3959296"/>
              <a:ext cx="2257951" cy="989578"/>
            </a:xfrm>
            <a:prstGeom prst="roundRect">
              <a:avLst>
                <a:gd name="adj" fmla="val 6558"/>
              </a:avLst>
            </a:prstGeom>
            <a:solidFill>
              <a:srgbClr val="AAE2F4"/>
            </a:solidFill>
            <a:ln w="28575">
              <a:solidFill>
                <a:srgbClr val="42B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Prostokąt zaokrąglony 32"/>
            <p:cNvSpPr/>
            <p:nvPr/>
          </p:nvSpPr>
          <p:spPr>
            <a:xfrm>
              <a:off x="1215484" y="2154861"/>
              <a:ext cx="2257951" cy="1541440"/>
            </a:xfrm>
            <a:prstGeom prst="roundRect">
              <a:avLst>
                <a:gd name="adj" fmla="val 6558"/>
              </a:avLst>
            </a:prstGeom>
            <a:solidFill>
              <a:srgbClr val="AAE2F4"/>
            </a:solidFill>
            <a:ln w="28575">
              <a:solidFill>
                <a:srgbClr val="42B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973764" y="2722412"/>
              <a:ext cx="717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MŚP</a:t>
              </a: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1290773" y="4162398"/>
              <a:ext cx="218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Smart Green Progress  w tym klastry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7523218" y="2199285"/>
              <a:ext cx="34693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264,8 mln zł </a:t>
              </a:r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(przedsięwzięcia strategiczne: Invest in Pomerania, Broker Eksportowy, Pomorski System Usług Informacyjnych i Doradczych)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4231715" y="2433974"/>
              <a:ext cx="2458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168 mln zł (pożyczki)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4231716" y="4269419"/>
              <a:ext cx="262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17,5 mln zł </a:t>
              </a:r>
            </a:p>
            <a:p>
              <a:pPr algn="ctr"/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(projekt własny)</a:t>
              </a:r>
            </a:p>
          </p:txBody>
        </p:sp>
        <p:sp>
          <p:nvSpPr>
            <p:cNvPr id="38" name="Prostokąt zaokrąglony 37"/>
            <p:cNvSpPr/>
            <p:nvPr/>
          </p:nvSpPr>
          <p:spPr>
            <a:xfrm>
              <a:off x="3968444" y="2117857"/>
              <a:ext cx="3172971" cy="1578444"/>
            </a:xfrm>
            <a:prstGeom prst="roundRect">
              <a:avLst>
                <a:gd name="adj" fmla="val 9582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3968444" y="3977732"/>
              <a:ext cx="3135668" cy="971142"/>
            </a:xfrm>
            <a:prstGeom prst="roundRect">
              <a:avLst>
                <a:gd name="adj" fmla="val 14481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zaokrąglony 40"/>
            <p:cNvSpPr/>
            <p:nvPr/>
          </p:nvSpPr>
          <p:spPr>
            <a:xfrm>
              <a:off x="7523219" y="2117856"/>
              <a:ext cx="3469324" cy="1578445"/>
            </a:xfrm>
            <a:prstGeom prst="roundRect">
              <a:avLst>
                <a:gd name="adj" fmla="val 11707"/>
              </a:avLst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2E0A8A15-E8B8-4BFF-8BF6-B76761A54FC9}"/>
                </a:ext>
              </a:extLst>
            </p:cNvPr>
            <p:cNvSpPr txBox="1"/>
            <p:nvPr/>
          </p:nvSpPr>
          <p:spPr>
            <a:xfrm>
              <a:off x="3866948" y="2772971"/>
              <a:ext cx="33382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+ 108,9 mln CP 2 transformacja GOZ i </a:t>
              </a:r>
              <a:r>
                <a:rPr lang="pl-PL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zasobooszczędna</a:t>
              </a:r>
              <a:r>
                <a:rPr lang="pl-P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(pożyczki)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13500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209E9-C5F2-4D77-9EAB-65AB4DD3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Statystyka – Pomorze, Polska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498AB2-09FF-48EA-8819-4E04E5EB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769"/>
            <a:ext cx="10515600" cy="4332607"/>
          </a:xfrm>
        </p:spPr>
        <p:txBody>
          <a:bodyPr>
            <a:no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Pomorze utrzymuje się na wysokim poziomie w zakresie innowacyjności w skali kraju, jednak pozycja od wielu lat jest właściwie niezmienna, aktualnie 187 na 239 regionów (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Scoreboard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2023 )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Polska zajmuje 24. miejsce wśród krajów UE-27, osiągając wyniki poniżej średniej UE w kilku wymiarach innowacji (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Scoreboard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Polska pozostaje w gronie „wschodzących innowatorów”, osiągając poziom 62,8% średniej UE. Wydajność jest powyżej średniej w tej grupie. Wyniki rosną w szybszym tempie niż UE (8,5 pkt. proc.) (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Scoreboard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ostatniej edycji Global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Index Polska znalazła się na 38. miejscu wśród 132 gospodarek świata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Wydatki krajowe brutto Polski na badania i rozwój (GERD) jako procent PKB wyniosły w 2021 r. 1,44% (Eurostat, 2023)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2022 r. udział w Polsce osób z wyższym wykształceniem w grupie wiekowej 30–34 lata wyniósł 46,6%, średnia unijna 42,8% (Eurostat, 2023)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Liczba pracowników naukowych (EPC w przeliczeniu na pełne etaty) wzrosła ponad dwukrotnie w Polsce w latach 2011-2021 (Eurostat, 2022)</a:t>
            </a:r>
          </a:p>
        </p:txBody>
      </p:sp>
      <p:sp>
        <p:nvSpPr>
          <p:cNvPr id="4" name="Prostokąt zaokrąglony 11">
            <a:extLst>
              <a:ext uri="{FF2B5EF4-FFF2-40B4-BE49-F238E27FC236}">
                <a16:creationId xmlns:a16="http://schemas.microsoft.com/office/drawing/2014/main" id="{2D4CAB05-6F3A-4194-9861-0746251F2A38}"/>
              </a:ext>
            </a:extLst>
          </p:cNvPr>
          <p:cNvSpPr/>
          <p:nvPr/>
        </p:nvSpPr>
        <p:spPr>
          <a:xfrm>
            <a:off x="701879" y="1250963"/>
            <a:ext cx="10788242" cy="5110926"/>
          </a:xfrm>
          <a:prstGeom prst="roundRect">
            <a:avLst>
              <a:gd name="adj" fmla="val 1014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3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e tekstowe 22"/>
          <p:cNvSpPr txBox="1"/>
          <p:nvPr/>
        </p:nvSpPr>
        <p:spPr>
          <a:xfrm>
            <a:off x="4318105" y="6596390"/>
            <a:ext cx="1314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>
                <a:solidFill>
                  <a:schemeClr val="bg1">
                    <a:lumMod val="65000"/>
                  </a:schemeClr>
                </a:solidFill>
              </a:rPr>
              <a:t>Źródło: BDL GUS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A43B94DF-0829-4F09-AD53-E1977CAD1A4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9505" y="961093"/>
          <a:ext cx="5416813" cy="303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CD184E8-0D46-4F41-9700-8F1B878E40C6}"/>
              </a:ext>
            </a:extLst>
          </p:cNvPr>
          <p:cNvSpPr txBox="1"/>
          <p:nvPr/>
        </p:nvSpPr>
        <p:spPr>
          <a:xfrm>
            <a:off x="3020992" y="437309"/>
            <a:ext cx="8422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400" b="1" dirty="0">
                <a:solidFill>
                  <a:prstClr val="black"/>
                </a:solidFill>
                <a:effectLst>
                  <a:outerShdw blurRad="12700" dist="38100" dir="2700000" sx="101000" sy="101000" algn="tl">
                    <a:srgbClr val="FFBE2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INNOWACYJNOŚĆ WOJEWÓDZWA POMORSKIEGO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9F73AE01-F698-47F1-8CDB-53D6FFA1E08F}"/>
              </a:ext>
            </a:extLst>
          </p:cNvPr>
          <p:cNvSpPr/>
          <p:nvPr/>
        </p:nvSpPr>
        <p:spPr>
          <a:xfrm>
            <a:off x="11480256" y="537922"/>
            <a:ext cx="295870" cy="295870"/>
          </a:xfrm>
          <a:prstGeom prst="rect">
            <a:avLst/>
          </a:prstGeom>
          <a:solidFill>
            <a:srgbClr val="F494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4AFED68-43B8-423B-947F-85DAFB252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66334"/>
            <a:ext cx="1585097" cy="524301"/>
          </a:xfrm>
          <a:prstGeom prst="rect">
            <a:avLst/>
          </a:prstGeom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F6BE4C4C-C053-4065-86A5-3BDD423CAD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234434"/>
              </p:ext>
            </p:extLst>
          </p:nvPr>
        </p:nvGraphicFramePr>
        <p:xfrm>
          <a:off x="286959" y="952754"/>
          <a:ext cx="5416812" cy="296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E5641F39-9702-43F5-8382-05DFC1941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097515"/>
              </p:ext>
            </p:extLst>
          </p:nvPr>
        </p:nvGraphicFramePr>
        <p:xfrm>
          <a:off x="5862735" y="961092"/>
          <a:ext cx="6039760" cy="303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1D0F4F26-1051-483D-A9CB-B99AE1C5F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82267"/>
              </p:ext>
            </p:extLst>
          </p:nvPr>
        </p:nvGraphicFramePr>
        <p:xfrm>
          <a:off x="376335" y="3931015"/>
          <a:ext cx="53274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Wykres 19">
            <a:extLst>
              <a:ext uri="{FF2B5EF4-FFF2-40B4-BE49-F238E27FC236}">
                <a16:creationId xmlns:a16="http://schemas.microsoft.com/office/drawing/2014/main" id="{2ABD558D-134B-4101-9110-22274EF1A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074025"/>
              </p:ext>
            </p:extLst>
          </p:nvPr>
        </p:nvGraphicFramePr>
        <p:xfrm>
          <a:off x="5909607" y="3931015"/>
          <a:ext cx="59060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6626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e tekstowe 22"/>
          <p:cNvSpPr txBox="1"/>
          <p:nvPr/>
        </p:nvSpPr>
        <p:spPr>
          <a:xfrm>
            <a:off x="386980" y="6478777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>
                <a:solidFill>
                  <a:schemeClr val="bg1">
                    <a:lumMod val="65000"/>
                  </a:schemeClr>
                </a:solidFill>
              </a:rPr>
              <a:t>Źródło: BDL GUS</a:t>
            </a: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/>
          </p:nvPr>
        </p:nvGraphicFramePr>
        <p:xfrm>
          <a:off x="759851" y="1327950"/>
          <a:ext cx="5134144" cy="244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70BC23A-D299-4E9E-8F73-266A3802E0CB}"/>
              </a:ext>
            </a:extLst>
          </p:cNvPr>
          <p:cNvSpPr txBox="1"/>
          <p:nvPr/>
        </p:nvSpPr>
        <p:spPr>
          <a:xfrm>
            <a:off x="3020992" y="437309"/>
            <a:ext cx="8422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400" b="1" dirty="0">
                <a:solidFill>
                  <a:prstClr val="black"/>
                </a:solidFill>
                <a:effectLst>
                  <a:outerShdw blurRad="12700" dist="38100" dir="2700000" sx="101000" sy="101000" algn="tl">
                    <a:srgbClr val="FFBE2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INNOWACYJNOŚĆ WOJEWÓDZWA POMORSKIEGO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03E0EEE-D996-44ED-BB04-1BA2EC6FD712}"/>
              </a:ext>
            </a:extLst>
          </p:cNvPr>
          <p:cNvSpPr/>
          <p:nvPr/>
        </p:nvSpPr>
        <p:spPr>
          <a:xfrm>
            <a:off x="11480256" y="537922"/>
            <a:ext cx="295870" cy="295870"/>
          </a:xfrm>
          <a:prstGeom prst="rect">
            <a:avLst/>
          </a:prstGeom>
          <a:solidFill>
            <a:srgbClr val="F494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698EBCF4-C941-4F02-8DCD-F3D33CD0E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66334"/>
            <a:ext cx="1585097" cy="524301"/>
          </a:xfrm>
          <a:prstGeom prst="rect">
            <a:avLst/>
          </a:prstGeom>
        </p:spPr>
      </p:pic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7804DBB8-3238-46BE-A9C8-B5B252744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872851"/>
              </p:ext>
            </p:extLst>
          </p:nvPr>
        </p:nvGraphicFramePr>
        <p:xfrm>
          <a:off x="460310" y="1105677"/>
          <a:ext cx="4572000" cy="249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710C923-490E-4A0C-80A6-621B67BB77B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98007" y="1031205"/>
          <a:ext cx="4572000" cy="257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F014D03A-C40B-41A3-A682-A8B4D1B6C7B3}"/>
              </a:ext>
            </a:extLst>
          </p:cNvPr>
          <p:cNvSpPr txBox="1"/>
          <p:nvPr/>
        </p:nvSpPr>
        <p:spPr>
          <a:xfrm>
            <a:off x="7392956" y="1143284"/>
            <a:ext cx="362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Wynalazki w Pomorskim</a:t>
            </a:r>
          </a:p>
        </p:txBody>
      </p:sp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DF5E74F6-2327-4A87-A14F-71D2EEF10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46378"/>
              </p:ext>
            </p:extLst>
          </p:nvPr>
        </p:nvGraphicFramePr>
        <p:xfrm>
          <a:off x="551384" y="4238861"/>
          <a:ext cx="4572000" cy="218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D5104083-6EBF-46F3-888F-2CE5004A3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32541"/>
              </p:ext>
            </p:extLst>
          </p:nvPr>
        </p:nvGraphicFramePr>
        <p:xfrm>
          <a:off x="5640277" y="4293456"/>
          <a:ext cx="5707380" cy="20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4605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209E9-C5F2-4D77-9EAB-65AB4DD3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Scoreboard</a:t>
            </a:r>
            <a:r>
              <a:rPr lang="pl-PL" sz="2400" b="1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Pomorze, Polska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B43F5AC-7FA0-41BB-B98E-E63A70E2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35" y="1266832"/>
            <a:ext cx="5189376" cy="332049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7829795-AF86-474C-8370-B379088E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623" y="1587346"/>
            <a:ext cx="8856477" cy="4540271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6084A411-4C01-43C3-96FB-333EA69F451E}"/>
              </a:ext>
            </a:extLst>
          </p:cNvPr>
          <p:cNvGrpSpPr/>
          <p:nvPr/>
        </p:nvGrpSpPr>
        <p:grpSpPr>
          <a:xfrm>
            <a:off x="604935" y="4389845"/>
            <a:ext cx="2594688" cy="985452"/>
            <a:chOff x="604935" y="4389845"/>
            <a:chExt cx="2594688" cy="985452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8110C215-7825-4722-852D-B32B3D7E2752}"/>
                </a:ext>
              </a:extLst>
            </p:cNvPr>
            <p:cNvSpPr/>
            <p:nvPr/>
          </p:nvSpPr>
          <p:spPr>
            <a:xfrm>
              <a:off x="604935" y="4469363"/>
              <a:ext cx="374779" cy="117964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FC80332F-7590-44DE-AD61-ACC4B753D901}"/>
                </a:ext>
              </a:extLst>
            </p:cNvPr>
            <p:cNvSpPr/>
            <p:nvPr/>
          </p:nvSpPr>
          <p:spPr>
            <a:xfrm>
              <a:off x="604935" y="4705514"/>
              <a:ext cx="374779" cy="117964"/>
            </a:xfrm>
            <a:prstGeom prst="rect">
              <a:avLst/>
            </a:prstGeom>
            <a:solidFill>
              <a:srgbClr val="FAEB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1F5F5EE5-5356-428A-AD42-35611626BDF9}"/>
                </a:ext>
              </a:extLst>
            </p:cNvPr>
            <p:cNvSpPr/>
            <p:nvPr/>
          </p:nvSpPr>
          <p:spPr>
            <a:xfrm>
              <a:off x="604935" y="4941665"/>
              <a:ext cx="374779" cy="117964"/>
            </a:xfrm>
            <a:prstGeom prst="rect">
              <a:avLst/>
            </a:prstGeom>
            <a:solidFill>
              <a:srgbClr val="E894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2EBB3556-650B-4435-8680-555A6C92F17D}"/>
                </a:ext>
              </a:extLst>
            </p:cNvPr>
            <p:cNvSpPr/>
            <p:nvPr/>
          </p:nvSpPr>
          <p:spPr>
            <a:xfrm>
              <a:off x="604935" y="5177816"/>
              <a:ext cx="374779" cy="117964"/>
            </a:xfrm>
            <a:prstGeom prst="rect">
              <a:avLst/>
            </a:prstGeom>
            <a:solidFill>
              <a:srgbClr val="D46E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8DF1C7D2-50C4-4C8C-9E47-1E2A2F88F723}"/>
                </a:ext>
              </a:extLst>
            </p:cNvPr>
            <p:cNvSpPr txBox="1"/>
            <p:nvPr/>
          </p:nvSpPr>
          <p:spPr>
            <a:xfrm>
              <a:off x="1166327" y="4389845"/>
              <a:ext cx="2033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err="1"/>
                <a:t>Moderate</a:t>
              </a:r>
              <a:r>
                <a:rPr lang="pl-PL" sz="1200" dirty="0"/>
                <a:t> </a:t>
              </a:r>
              <a:r>
                <a:rPr lang="pl-PL" sz="1200" dirty="0" err="1"/>
                <a:t>Innovator</a:t>
              </a:r>
              <a:r>
                <a:rPr lang="pl-PL" sz="1200" dirty="0"/>
                <a:t> +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49D3C926-F2EC-4268-A378-1BA632BD6123}"/>
                </a:ext>
              </a:extLst>
            </p:cNvPr>
            <p:cNvSpPr txBox="1"/>
            <p:nvPr/>
          </p:nvSpPr>
          <p:spPr>
            <a:xfrm>
              <a:off x="1166327" y="4625996"/>
              <a:ext cx="2033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err="1"/>
                <a:t>Moderate</a:t>
              </a:r>
              <a:r>
                <a:rPr lang="pl-PL" sz="1200" dirty="0"/>
                <a:t> </a:t>
              </a:r>
              <a:r>
                <a:rPr lang="pl-PL" sz="1200" dirty="0" err="1"/>
                <a:t>Innovator</a:t>
              </a:r>
              <a:r>
                <a:rPr lang="pl-PL" sz="1200" dirty="0"/>
                <a:t> 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20E0738D-5FAA-41F7-839B-9E0A1A010492}"/>
                </a:ext>
              </a:extLst>
            </p:cNvPr>
            <p:cNvSpPr txBox="1"/>
            <p:nvPr/>
          </p:nvSpPr>
          <p:spPr>
            <a:xfrm>
              <a:off x="1166327" y="4862147"/>
              <a:ext cx="2033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err="1"/>
                <a:t>Emerging</a:t>
              </a:r>
              <a:r>
                <a:rPr lang="pl-PL" sz="1200" dirty="0"/>
                <a:t> </a:t>
              </a:r>
              <a:r>
                <a:rPr lang="pl-PL" sz="1200" dirty="0" err="1"/>
                <a:t>Innovator</a:t>
              </a:r>
              <a:r>
                <a:rPr lang="pl-PL" sz="1200" dirty="0"/>
                <a:t> +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7330414B-7331-45D3-9099-B77D3C22F4AD}"/>
                </a:ext>
              </a:extLst>
            </p:cNvPr>
            <p:cNvSpPr txBox="1"/>
            <p:nvPr/>
          </p:nvSpPr>
          <p:spPr>
            <a:xfrm>
              <a:off x="1166327" y="5098298"/>
              <a:ext cx="2033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err="1"/>
                <a:t>Moderate</a:t>
              </a:r>
              <a:r>
                <a:rPr lang="pl-PL" sz="1200" dirty="0"/>
                <a:t> </a:t>
              </a:r>
              <a:r>
                <a:rPr lang="pl-PL" sz="1200" dirty="0" err="1"/>
                <a:t>Innovator</a:t>
              </a:r>
              <a:r>
                <a:rPr lang="pl-PL" sz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23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209E9-C5F2-4D77-9EAB-65AB4DD3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474"/>
            <a:ext cx="10922540" cy="1325563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Smart Green Progress – animacja ISP i klastrów w kierunku gospodarki neutralnej klimatycznie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498AB2-09FF-48EA-8819-4E04E5EB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220"/>
            <a:ext cx="10515600" cy="5182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Cel główny</a:t>
            </a:r>
          </a:p>
          <a:p>
            <a:pPr marL="0" indent="0"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Wzrost innowacyjności i konkurencyjność pomorskich przedsiębiorstw poprzez skoordynowane działania animacyjne w obszarze ISP i klastrów w kierunku gospodarki neutralnej klimatycznie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Cele szczegółowe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1. Zaprojektowanie i wdrożenie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mechanizmu wsparcia i rozwoju klastrów i inicjatyw klastrowych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(grupy tematyczne), angażujących firmy, uczelnie i IOB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Zwiększenie wiedzy ułatwiającej rozwój i wdrażanie innowacji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pomorskim firmom, w tym klastrom (seminaria, konferencje, warsztaty)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Wzmocnienie współpracy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pomorskich firm, uczelni i IOB w tym klastrów oraz propagowanie i uświadamianie korzyści płynących z udziału we wspólnych projektach oraz inicjatywach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4. Zwiększenie liczby zgłoszeń pomorskich przedsiębiorstw w zakresie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ochrony własności intelektualnej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 uświadamianie korzyści płynących z ochrony rozwiązań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Wzrost zdolności adaptacyjnej i budowanie odporności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pomorskich przedsiębiorstw w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zakresie transformacji gospodarczej i przemysłowej z uwzględnieniem rozwoju zielonych technologii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6. Wzmocnienie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pozytywnego wizerunku i upowszechnienie marki ISP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uwzględnienie subregionów pomorskich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Monitoring gospodarki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kontekście innowacyjności polegający m.in. na weryfikacji dynamiki rozwoju ISP i potencjału klastrów oraz poszukiwaniu nowych i konkurencyjnych obszarów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zaokrąglony 11">
            <a:extLst>
              <a:ext uri="{FF2B5EF4-FFF2-40B4-BE49-F238E27FC236}">
                <a16:creationId xmlns:a16="http://schemas.microsoft.com/office/drawing/2014/main" id="{2D4CAB05-6F3A-4194-9861-0746251F2A38}"/>
              </a:ext>
            </a:extLst>
          </p:cNvPr>
          <p:cNvSpPr/>
          <p:nvPr/>
        </p:nvSpPr>
        <p:spPr>
          <a:xfrm>
            <a:off x="701879" y="1250962"/>
            <a:ext cx="10788242" cy="5423563"/>
          </a:xfrm>
          <a:prstGeom prst="roundRect">
            <a:avLst>
              <a:gd name="adj" fmla="val 1014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43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914553" y="150867"/>
            <a:ext cx="83462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ELEMENT SYSTEMU WSPARCIA INNOWACJI</a:t>
            </a:r>
          </a:p>
          <a:p>
            <a:pPr algn="ctr"/>
            <a:r>
              <a:rPr lang="pl-PL" sz="2200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Smart Green Progress </a:t>
            </a:r>
            <a:r>
              <a:rPr lang="pl-PL" sz="22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– animacja ISP i klastrów</a:t>
            </a:r>
          </a:p>
          <a:p>
            <a:pPr algn="ctr"/>
            <a:r>
              <a:rPr lang="pl-PL" sz="22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FEP 2024 – 2027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18E8862-ED38-4A93-8BCC-95C70F9AF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24" y="1436968"/>
            <a:ext cx="2835675" cy="92202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55DDF13-D687-4E5A-A2A7-53565CF08FAD}"/>
              </a:ext>
            </a:extLst>
          </p:cNvPr>
          <p:cNvSpPr txBox="1"/>
          <p:nvPr/>
        </p:nvSpPr>
        <p:spPr>
          <a:xfrm>
            <a:off x="1100560" y="1057006"/>
            <a:ext cx="311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17,5 mln PLN (3,9 mln EURO)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A8009EF-53B1-4AA9-8BFE-6897B7D75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88335"/>
              </p:ext>
            </p:extLst>
          </p:nvPr>
        </p:nvGraphicFramePr>
        <p:xfrm>
          <a:off x="1238725" y="2369618"/>
          <a:ext cx="4934826" cy="414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560">
                  <a:extLst>
                    <a:ext uri="{9D8B030D-6E8A-4147-A177-3AD203B41FA5}">
                      <a16:colId xmlns:a16="http://schemas.microsoft.com/office/drawing/2014/main" val="11473714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39444935"/>
                    </a:ext>
                  </a:extLst>
                </a:gridCol>
                <a:gridCol w="2891090">
                  <a:extLst>
                    <a:ext uri="{9D8B030D-6E8A-4147-A177-3AD203B41FA5}">
                      <a16:colId xmlns:a16="http://schemas.microsoft.com/office/drawing/2014/main" val="274869726"/>
                    </a:ext>
                  </a:extLst>
                </a:gridCol>
              </a:tblGrid>
              <a:tr h="535430">
                <a:tc>
                  <a:txBody>
                    <a:bodyPr/>
                    <a:lstStyle/>
                    <a:p>
                      <a:r>
                        <a:rPr lang="pl-PL" sz="1200" dirty="0"/>
                        <a:t>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/>
                        <a:t>Zadanie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/>
                        <a:t>Aktywności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140846"/>
                  </a:ext>
                </a:extLst>
              </a:tr>
              <a:tr h="535430">
                <a:tc>
                  <a:txBody>
                    <a:bodyPr/>
                    <a:lstStyle/>
                    <a:p>
                      <a:r>
                        <a:rPr lang="pl-PL" sz="12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/>
                        <a:t>PPO i animacja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/>
                        <a:t>szkolenia, </a:t>
                      </a:r>
                      <a:r>
                        <a:rPr lang="pl-PL" sz="1200" b="0" dirty="0" err="1"/>
                        <a:t>webinary</a:t>
                      </a:r>
                      <a:r>
                        <a:rPr lang="pl-PL" sz="1200" b="0" dirty="0"/>
                        <a:t> dla firm i administracji, delegacje, weryfikacja zakresów porozumień (wyjście poza metropolię)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26358"/>
                  </a:ext>
                </a:extLst>
              </a:tr>
              <a:tr h="535430">
                <a:tc>
                  <a:txBody>
                    <a:bodyPr/>
                    <a:lstStyle/>
                    <a:p>
                      <a:r>
                        <a:rPr lang="pl-PL" sz="1200"/>
                        <a:t>II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Wsparcie zewnętrzne ISP i klastrów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Liderzy ISP, grupy zadaniowe /klastry zalążkowe /wzrostowe (przetargi PZP)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153179"/>
                  </a:ext>
                </a:extLst>
              </a:tr>
              <a:tr h="535430">
                <a:tc>
                  <a:txBody>
                    <a:bodyPr/>
                    <a:lstStyle/>
                    <a:p>
                      <a:r>
                        <a:rPr lang="pl-PL" sz="12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Monitoring i analizy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analogiczny monitoring do SP i analizy wg. potrzeb ISP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16539"/>
                  </a:ext>
                </a:extLst>
              </a:tr>
              <a:tr h="535430">
                <a:tc>
                  <a:txBody>
                    <a:bodyPr/>
                    <a:lstStyle/>
                    <a:p>
                      <a:r>
                        <a:rPr lang="pl-PL" sz="12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Promocja gospodarcza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wielokanałowa kampania promocyjna ISP - k</a:t>
                      </a:r>
                      <a:r>
                        <a:rPr lang="pl-PL" sz="1200" dirty="0"/>
                        <a:t>onferencje, targi, </a:t>
                      </a:r>
                      <a:r>
                        <a:rPr lang="pl-PL" sz="1200" dirty="0" err="1"/>
                        <a:t>hackathony</a:t>
                      </a:r>
                      <a:r>
                        <a:rPr lang="pl-PL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27461"/>
                  </a:ext>
                </a:extLst>
              </a:tr>
              <a:tr h="535430">
                <a:tc>
                  <a:txBody>
                    <a:bodyPr/>
                    <a:lstStyle/>
                    <a:p>
                      <a:r>
                        <a:rPr lang="pl-PL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Promocja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działania obowiązkowe - zgodnie z Wytycznymi w zakresie informacji i promocji projektów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dofinansowanych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33563"/>
                  </a:ext>
                </a:extLst>
              </a:tr>
              <a:tr h="535430">
                <a:tc>
                  <a:txBody>
                    <a:bodyPr/>
                    <a:lstStyle/>
                    <a:p>
                      <a:r>
                        <a:rPr lang="pl-PL" sz="1200" dirty="0"/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Wyposażenie, zakup sprzętu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zakup sprzętu i oprogramowania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81746"/>
                  </a:ext>
                </a:extLst>
              </a:tr>
            </a:tbl>
          </a:graphicData>
        </a:graphic>
      </p:graphicFrame>
      <p:grpSp>
        <p:nvGrpSpPr>
          <p:cNvPr id="49" name="Grupa 48">
            <a:extLst>
              <a:ext uri="{FF2B5EF4-FFF2-40B4-BE49-F238E27FC236}">
                <a16:creationId xmlns:a16="http://schemas.microsoft.com/office/drawing/2014/main" id="{C7B97218-8D69-4030-94D6-2268BE89FBF2}"/>
              </a:ext>
            </a:extLst>
          </p:cNvPr>
          <p:cNvGrpSpPr/>
          <p:nvPr/>
        </p:nvGrpSpPr>
        <p:grpSpPr>
          <a:xfrm>
            <a:off x="8040213" y="2621628"/>
            <a:ext cx="3033154" cy="2734961"/>
            <a:chOff x="5655244" y="5230712"/>
            <a:chExt cx="3033154" cy="2854477"/>
          </a:xfrm>
        </p:grpSpPr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8E2BEC19-AEDC-42AB-ABDC-208F9E124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5244" y="5230712"/>
              <a:ext cx="3033154" cy="912118"/>
            </a:xfrm>
            <a:prstGeom prst="rect">
              <a:avLst/>
            </a:prstGeom>
          </p:spPr>
        </p:pic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E1281F49-3EC9-4A0E-937C-CBC570034351}"/>
                </a:ext>
              </a:extLst>
            </p:cNvPr>
            <p:cNvGrpSpPr/>
            <p:nvPr/>
          </p:nvGrpSpPr>
          <p:grpSpPr>
            <a:xfrm>
              <a:off x="6173584" y="6196207"/>
              <a:ext cx="1996471" cy="1888982"/>
              <a:chOff x="8853217" y="2878171"/>
              <a:chExt cx="1996471" cy="1888982"/>
            </a:xfrm>
          </p:grpSpPr>
          <p:sp>
            <p:nvSpPr>
              <p:cNvPr id="44" name="Prostokąt 43">
                <a:extLst>
                  <a:ext uri="{FF2B5EF4-FFF2-40B4-BE49-F238E27FC236}">
                    <a16:creationId xmlns:a16="http://schemas.microsoft.com/office/drawing/2014/main" id="{3D123EAF-7EF0-448F-8A33-6A111D354ED5}"/>
                  </a:ext>
                </a:extLst>
              </p:cNvPr>
              <p:cNvSpPr/>
              <p:nvPr/>
            </p:nvSpPr>
            <p:spPr>
              <a:xfrm>
                <a:off x="8853217" y="2878171"/>
                <a:ext cx="1996471" cy="1830988"/>
              </a:xfrm>
              <a:prstGeom prst="rect">
                <a:avLst/>
              </a:prstGeom>
              <a:solidFill>
                <a:schemeClr val="accent1">
                  <a:alpha val="7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D1BAE15B-BCA5-489D-A807-B889FFD9546F}"/>
                  </a:ext>
                </a:extLst>
              </p:cNvPr>
              <p:cNvSpPr txBox="1"/>
              <p:nvPr/>
            </p:nvSpPr>
            <p:spPr>
              <a:xfrm>
                <a:off x="9071059" y="2936165"/>
                <a:ext cx="1560785" cy="1830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Wsparcie dla klastrów zalążkowych/wzrostowych/grup zadaniowych</a:t>
                </a:r>
              </a:p>
            </p:txBody>
          </p:sp>
        </p:grpSp>
      </p:grpSp>
      <p:sp>
        <p:nvSpPr>
          <p:cNvPr id="31" name="Strzałka: w prawo 30">
            <a:extLst>
              <a:ext uri="{FF2B5EF4-FFF2-40B4-BE49-F238E27FC236}">
                <a16:creationId xmlns:a16="http://schemas.microsoft.com/office/drawing/2014/main" id="{59A1C0EB-53F6-44EF-BE16-003C1464878F}"/>
              </a:ext>
            </a:extLst>
          </p:cNvPr>
          <p:cNvSpPr/>
          <p:nvPr/>
        </p:nvSpPr>
        <p:spPr>
          <a:xfrm rot="10800000" flipH="1">
            <a:off x="6443968" y="3730547"/>
            <a:ext cx="184972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08D68F9-91E5-4D20-B8AF-BE1083C8E1F3}"/>
              </a:ext>
            </a:extLst>
          </p:cNvPr>
          <p:cNvSpPr/>
          <p:nvPr/>
        </p:nvSpPr>
        <p:spPr>
          <a:xfrm>
            <a:off x="6438410" y="5117282"/>
            <a:ext cx="5223753" cy="162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 główny: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Wzrost innowacyjności i konkurencyjność pomorskich przedsiębiorstw poprzez skoordynowane działania animacyjne w obszarze ISP i klastrów w kierunku gospodarki neutralnej klimatycznie</a:t>
            </a:r>
          </a:p>
        </p:txBody>
      </p:sp>
    </p:spTree>
    <p:extLst>
      <p:ext uri="{BB962C8B-B14F-4D97-AF65-F5344CB8AC3E}">
        <p14:creationId xmlns:p14="http://schemas.microsoft.com/office/powerpoint/2010/main" val="75269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54D2190-ABB6-4CCA-9F23-FBD1A9D1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552450"/>
            <a:ext cx="10296525" cy="57531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AC94B51-B811-42A7-A4AF-AFCED95DF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836712"/>
            <a:ext cx="3619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23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 Wzorzec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pb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880</Words>
  <Application>Microsoft Office PowerPoint</Application>
  <PresentationFormat>Panoramiczny</PresentationFormat>
  <Paragraphs>102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Century Gothic</vt:lpstr>
      <vt:lpstr>Courier New</vt:lpstr>
      <vt:lpstr>Wingdings</vt:lpstr>
      <vt:lpstr>Motyw pakietu Office</vt:lpstr>
      <vt:lpstr>1. Wzorzec</vt:lpstr>
      <vt:lpstr>Kontekst strategiczny Funduszy Europejskich dla Pomorza 2021-2027</vt:lpstr>
      <vt:lpstr>Planowane wsparcie z FEP – alokacja w PLN</vt:lpstr>
      <vt:lpstr>Statystyka – Pomorze, Polska</vt:lpstr>
      <vt:lpstr>Prezentacja programu PowerPoint</vt:lpstr>
      <vt:lpstr>Prezentacja programu PowerPoint</vt:lpstr>
      <vt:lpstr>Regional Innovation Scoreboard 2023 – Pomorze, Polska</vt:lpstr>
      <vt:lpstr>Smart Green Progress – animacja ISP i klastrów w kierunku gospodarki neutralnej klimatycznie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Planowane wsparcie z FEP na CP 1 – alokacja w EURO</dc:title>
  <dc:creator>DRG</dc:creator>
  <cp:lastModifiedBy>DRG</cp:lastModifiedBy>
  <cp:revision>37</cp:revision>
  <cp:lastPrinted>2023-10-05T10:18:56Z</cp:lastPrinted>
  <dcterms:created xsi:type="dcterms:W3CDTF">2023-08-29T11:12:27Z</dcterms:created>
  <dcterms:modified xsi:type="dcterms:W3CDTF">2023-10-10T06:09:49Z</dcterms:modified>
</cp:coreProperties>
</file>